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41"/>
  </p:notesMasterIdLst>
  <p:sldIdLst>
    <p:sldId id="256" r:id="rId5"/>
    <p:sldId id="290" r:id="rId6"/>
    <p:sldId id="334" r:id="rId7"/>
    <p:sldId id="319" r:id="rId8"/>
    <p:sldId id="330" r:id="rId9"/>
    <p:sldId id="322" r:id="rId10"/>
    <p:sldId id="318" r:id="rId11"/>
    <p:sldId id="346" r:id="rId12"/>
    <p:sldId id="325" r:id="rId13"/>
    <p:sldId id="327" r:id="rId14"/>
    <p:sldId id="328" r:id="rId15"/>
    <p:sldId id="321" r:id="rId16"/>
    <p:sldId id="344" r:id="rId17"/>
    <p:sldId id="347" r:id="rId18"/>
    <p:sldId id="348" r:id="rId19"/>
    <p:sldId id="345" r:id="rId20"/>
    <p:sldId id="352" r:id="rId21"/>
    <p:sldId id="354" r:id="rId22"/>
    <p:sldId id="365" r:id="rId23"/>
    <p:sldId id="374" r:id="rId24"/>
    <p:sldId id="371" r:id="rId25"/>
    <p:sldId id="367" r:id="rId26"/>
    <p:sldId id="368" r:id="rId27"/>
    <p:sldId id="375" r:id="rId28"/>
    <p:sldId id="350" r:id="rId29"/>
    <p:sldId id="361" r:id="rId30"/>
    <p:sldId id="339" r:id="rId31"/>
    <p:sldId id="343" r:id="rId32"/>
    <p:sldId id="331" r:id="rId33"/>
    <p:sldId id="340" r:id="rId34"/>
    <p:sldId id="337" r:id="rId35"/>
    <p:sldId id="341" r:id="rId36"/>
    <p:sldId id="338" r:id="rId37"/>
    <p:sldId id="357" r:id="rId38"/>
    <p:sldId id="358" r:id="rId39"/>
    <p:sldId id="35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7F"/>
    <a:srgbClr val="ECE6CF"/>
    <a:srgbClr val="FAAC68"/>
    <a:srgbClr val="3B3E59"/>
    <a:srgbClr val="ED6B5C"/>
    <a:srgbClr val="FFFFFF"/>
    <a:srgbClr val="8CC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124E5B-F762-4135-B06B-FDAE441FD8FB}" v="2977" dt="2025-03-18T11:30:15.902"/>
    <p1510:client id="{3C4C94E8-3778-4BB4-EF19-2ACE16FC4A15}" v="35" dt="2025-03-18T19:25:35.477"/>
    <p1510:client id="{54859998-7F4B-AFE6-DE2B-5C233342CBD5}" v="913" dt="2025-03-18T15:07:14.484"/>
    <p1510:client id="{55F93F09-74B3-A314-4510-32572BBD2331}" v="558" dt="2025-03-18T17:08:09.477"/>
    <p1510:client id="{5748A728-F3F1-8542-072F-3DEF3875AE3E}" v="100" dt="2025-03-18T20:06:28.789"/>
    <p1510:client id="{5A53CC63-DF9B-E2BF-428F-C7162D8DF092}" v="27" dt="2025-03-18T17:42:21.844"/>
    <p1510:client id="{5ECB6562-6A2B-03B7-A6D6-AA69BFF4D200}" v="165" dt="2025-03-18T22:45:55.417"/>
    <p1510:client id="{7D56F663-F604-0CEA-980C-4B6C85045623}" v="620" dt="2025-03-18T18:20:52.799"/>
    <p1510:client id="{AE31EBE6-0F40-7453-18F7-6EBACE0BFAD1}" v="89" dt="2025-03-17T23:32:56.719"/>
    <p1510:client id="{B0E2370E-53C7-01D6-64B0-2C99745160C2}" v="3030" dt="2025-03-18T06:58:11.465"/>
    <p1510:client id="{D4DDFD51-8701-1F09-8CE7-BAEB356ADD65}" v="429" dt="2025-03-18T19:51:18.798"/>
    <p1510:client id="{D53C47DB-DEAF-DC10-3C63-FC6572001CDE}" v="816" dt="2025-03-18T07:57:40.185"/>
    <p1510:client id="{DCD14754-452F-3E70-BC60-F7338C464187}" v="42" dt="2025-03-18T03:25:55.839"/>
    <p1510:client id="{E7AE59B8-AF00-7689-C84F-B707340BA530}" v="1" dt="2025-03-18T01:38:48.976"/>
    <p1510:client id="{EB9C0C76-4762-1748-30D7-8653671122AF}" v="3329" dt="2025-03-18T05:15:41.260"/>
    <p1510:client id="{FAE87DBE-FD7C-936A-8E6F-3DA36304909D}" v="44" dt="2025-03-18T21:30:37.9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564782-BC93-46FF-84A2-F62E7E734A7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78A0AE9-41E2-44C3-AAE3-32C07883DEB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baseline="0"/>
            <a:t>Main Objectives</a:t>
          </a:r>
          <a:endParaRPr lang="en-US"/>
        </a:p>
      </dgm:t>
    </dgm:pt>
    <dgm:pt modelId="{A82BFBA0-D56E-4EC4-8A3F-D39EEBED64A6}" type="parTrans" cxnId="{D66870E8-9CE9-4A27-9213-6087C3E33E5C}">
      <dgm:prSet/>
      <dgm:spPr/>
      <dgm:t>
        <a:bodyPr/>
        <a:lstStyle/>
        <a:p>
          <a:endParaRPr lang="en-US"/>
        </a:p>
      </dgm:t>
    </dgm:pt>
    <dgm:pt modelId="{7359A601-4D39-49F3-9EE6-B3182D586DAB}" type="sibTrans" cxnId="{D66870E8-9CE9-4A27-9213-6087C3E33E5C}">
      <dgm:prSet/>
      <dgm:spPr/>
      <dgm:t>
        <a:bodyPr/>
        <a:lstStyle/>
        <a:p>
          <a:endParaRPr lang="en-US"/>
        </a:p>
      </dgm:t>
    </dgm:pt>
    <dgm:pt modelId="{39C2C03F-76EB-4CE7-9801-5D955AF9BC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Easy and accessible sign in &amp; sign out</a:t>
          </a:r>
        </a:p>
      </dgm:t>
    </dgm:pt>
    <dgm:pt modelId="{1D0D708F-61B9-4692-84C0-DBDD494D91A5}" type="parTrans" cxnId="{C63B5245-063B-449A-90E7-4313F48258DC}">
      <dgm:prSet/>
      <dgm:spPr/>
      <dgm:t>
        <a:bodyPr/>
        <a:lstStyle/>
        <a:p>
          <a:endParaRPr lang="en-US"/>
        </a:p>
      </dgm:t>
    </dgm:pt>
    <dgm:pt modelId="{DDAB7655-1F59-42B2-B46B-F34F7466A599}" type="sibTrans" cxnId="{C63B5245-063B-449A-90E7-4313F48258DC}">
      <dgm:prSet/>
      <dgm:spPr/>
      <dgm:t>
        <a:bodyPr/>
        <a:lstStyle/>
        <a:p>
          <a:endParaRPr lang="en-US"/>
        </a:p>
      </dgm:t>
    </dgm:pt>
    <dgm:pt modelId="{8BFEFBA0-DE39-4BDA-A599-9E057415086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baseline="0"/>
            <a:t>Google Accounts</a:t>
          </a:r>
          <a:endParaRPr lang="en-US"/>
        </a:p>
      </dgm:t>
    </dgm:pt>
    <dgm:pt modelId="{B01A630E-03CD-446E-8329-425880CC1DFC}" type="parTrans" cxnId="{0CCC0607-DE39-47FD-97DE-FDEB9FA26325}">
      <dgm:prSet/>
      <dgm:spPr/>
      <dgm:t>
        <a:bodyPr/>
        <a:lstStyle/>
        <a:p>
          <a:endParaRPr lang="en-US"/>
        </a:p>
      </dgm:t>
    </dgm:pt>
    <dgm:pt modelId="{D21F66CF-2D48-49D5-AAE8-46FFDC4FFCF5}" type="sibTrans" cxnId="{0CCC0607-DE39-47FD-97DE-FDEB9FA26325}">
      <dgm:prSet/>
      <dgm:spPr/>
      <dgm:t>
        <a:bodyPr/>
        <a:lstStyle/>
        <a:p>
          <a:endParaRPr lang="en-US"/>
        </a:p>
      </dgm:t>
    </dgm:pt>
    <dgm:pt modelId="{C4120836-F012-4B32-966C-5EC587DA6B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Login with Google </a:t>
          </a:r>
          <a:r>
            <a:rPr lang="en-US" b="0">
              <a:latin typeface="Century Schoolbook" panose="02040604050505020304"/>
            </a:rPr>
            <a:t>Accounts</a:t>
          </a:r>
        </a:p>
      </dgm:t>
    </dgm:pt>
    <dgm:pt modelId="{43A04523-5298-4546-A915-2F4E844124A3}" type="parTrans" cxnId="{B0EFE1EF-B560-4CB8-816E-30B400453F81}">
      <dgm:prSet/>
      <dgm:spPr/>
      <dgm:t>
        <a:bodyPr/>
        <a:lstStyle/>
        <a:p>
          <a:endParaRPr lang="en-US"/>
        </a:p>
      </dgm:t>
    </dgm:pt>
    <dgm:pt modelId="{DE74AAAD-8603-411E-B30C-552947C0F72D}" type="sibTrans" cxnId="{B0EFE1EF-B560-4CB8-816E-30B400453F81}">
      <dgm:prSet/>
      <dgm:spPr/>
      <dgm:t>
        <a:bodyPr/>
        <a:lstStyle/>
        <a:p>
          <a:endParaRPr lang="en-US"/>
        </a:p>
      </dgm:t>
    </dgm:pt>
    <dgm:pt modelId="{4C729B4B-0010-45C6-BF29-774B4D422F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Google Auth password reset</a:t>
          </a:r>
        </a:p>
      </dgm:t>
    </dgm:pt>
    <dgm:pt modelId="{14FAAC35-7BB4-4210-B327-0C6C85125934}" type="parTrans" cxnId="{0DABA8BA-D512-45BD-8C2F-37537ED15BA3}">
      <dgm:prSet/>
      <dgm:spPr/>
      <dgm:t>
        <a:bodyPr/>
        <a:lstStyle/>
        <a:p>
          <a:endParaRPr lang="en-US"/>
        </a:p>
      </dgm:t>
    </dgm:pt>
    <dgm:pt modelId="{06F4ECE7-6DA4-4CE3-A3AE-9C9B89379689}" type="sibTrans" cxnId="{0DABA8BA-D512-45BD-8C2F-37537ED15BA3}">
      <dgm:prSet/>
      <dgm:spPr/>
      <dgm:t>
        <a:bodyPr/>
        <a:lstStyle/>
        <a:p>
          <a:endParaRPr lang="en-US"/>
        </a:p>
      </dgm:t>
    </dgm:pt>
    <dgm:pt modelId="{8D164870-1DF8-42B1-BCBB-1E0390716E1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Schoolbook" panose="02040604050505020304"/>
            </a:rPr>
            <a:t>User must create an account to sync their data</a:t>
          </a:r>
        </a:p>
      </dgm:t>
    </dgm:pt>
    <dgm:pt modelId="{F87EFD37-4A3B-4783-9EAC-8438FE13BE24}" type="parTrans" cxnId="{99905D08-8EEF-41EB-BCF9-EA9E5A94C011}">
      <dgm:prSet/>
      <dgm:spPr/>
    </dgm:pt>
    <dgm:pt modelId="{E4999C50-F6E0-4013-8396-26E713595E1A}" type="sibTrans" cxnId="{99905D08-8EEF-41EB-BCF9-EA9E5A94C011}">
      <dgm:prSet/>
      <dgm:spPr/>
    </dgm:pt>
    <dgm:pt modelId="{ACA92918-3651-40B4-A22F-0F9D6E48597D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>
              <a:latin typeface="Century Schoolbook" panose="02040604050505020304"/>
            </a:rPr>
            <a:t>Account</a:t>
          </a:r>
          <a:r>
            <a:rPr lang="en-US" b="1" baseline="0"/>
            <a:t> retrieval</a:t>
          </a:r>
          <a:endParaRPr lang="en-US"/>
        </a:p>
      </dgm:t>
    </dgm:pt>
    <dgm:pt modelId="{CFDE2E3E-453C-409B-8726-4C12A8A214D1}" type="parTrans" cxnId="{4887F59E-64F6-4CBC-9EBA-6BD9857E6A8A}">
      <dgm:prSet/>
      <dgm:spPr/>
    </dgm:pt>
    <dgm:pt modelId="{7F866346-FA6C-49B1-94F7-ABE939A60244}" type="sibTrans" cxnId="{4887F59E-64F6-4CBC-9EBA-6BD9857E6A8A}">
      <dgm:prSet/>
      <dgm:spPr/>
    </dgm:pt>
    <dgm:pt modelId="{4F5AD83A-4DC7-45CB-8215-3E0939597025}" type="pres">
      <dgm:prSet presAssocID="{E7564782-BC93-46FF-84A2-F62E7E734A77}" presName="root" presStyleCnt="0">
        <dgm:presLayoutVars>
          <dgm:dir/>
          <dgm:resizeHandles val="exact"/>
        </dgm:presLayoutVars>
      </dgm:prSet>
      <dgm:spPr/>
    </dgm:pt>
    <dgm:pt modelId="{CE8779BB-8959-41A5-B246-D4EEA48F64C0}" type="pres">
      <dgm:prSet presAssocID="{178A0AE9-41E2-44C3-AAE3-32C07883DEBD}" presName="compNode" presStyleCnt="0"/>
      <dgm:spPr/>
    </dgm:pt>
    <dgm:pt modelId="{5CA4A6BF-F93E-4A8A-8251-AE97CC13A36C}" type="pres">
      <dgm:prSet presAssocID="{178A0AE9-41E2-44C3-AAE3-32C07883DE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C85D5F4E-A6D8-4E50-B98F-A4DB11615C17}" type="pres">
      <dgm:prSet presAssocID="{178A0AE9-41E2-44C3-AAE3-32C07883DEBD}" presName="iconSpace" presStyleCnt="0"/>
      <dgm:spPr/>
    </dgm:pt>
    <dgm:pt modelId="{1C972798-45E6-47BB-82BF-E8E0BD808165}" type="pres">
      <dgm:prSet presAssocID="{178A0AE9-41E2-44C3-AAE3-32C07883DEBD}" presName="parTx" presStyleLbl="revTx" presStyleIdx="0" presStyleCnt="6">
        <dgm:presLayoutVars>
          <dgm:chMax val="0"/>
          <dgm:chPref val="0"/>
        </dgm:presLayoutVars>
      </dgm:prSet>
      <dgm:spPr/>
    </dgm:pt>
    <dgm:pt modelId="{139C0E9A-406A-41E1-88B6-B7610155DFA2}" type="pres">
      <dgm:prSet presAssocID="{178A0AE9-41E2-44C3-AAE3-32C07883DEBD}" presName="txSpace" presStyleCnt="0"/>
      <dgm:spPr/>
    </dgm:pt>
    <dgm:pt modelId="{4C16F0AA-FD96-4BED-81B1-9166874002EB}" type="pres">
      <dgm:prSet presAssocID="{178A0AE9-41E2-44C3-AAE3-32C07883DEBD}" presName="desTx" presStyleLbl="revTx" presStyleIdx="1" presStyleCnt="6">
        <dgm:presLayoutVars/>
      </dgm:prSet>
      <dgm:spPr/>
    </dgm:pt>
    <dgm:pt modelId="{61C6A095-0B4A-4446-8877-209883559077}" type="pres">
      <dgm:prSet presAssocID="{7359A601-4D39-49F3-9EE6-B3182D586DAB}" presName="sibTrans" presStyleCnt="0"/>
      <dgm:spPr/>
    </dgm:pt>
    <dgm:pt modelId="{9C1D00CC-1837-4315-B056-D4D9CCFC3FEF}" type="pres">
      <dgm:prSet presAssocID="{8BFEFBA0-DE39-4BDA-A599-9E0574150862}" presName="compNode" presStyleCnt="0"/>
      <dgm:spPr/>
    </dgm:pt>
    <dgm:pt modelId="{B30E6B8A-C0A4-4444-9938-00CED82625E2}" type="pres">
      <dgm:prSet presAssocID="{8BFEFBA0-DE39-4BDA-A599-9E057415086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ple"/>
        </a:ext>
      </dgm:extLst>
    </dgm:pt>
    <dgm:pt modelId="{227A16C0-F7BA-4061-A32E-716C736E95D5}" type="pres">
      <dgm:prSet presAssocID="{8BFEFBA0-DE39-4BDA-A599-9E0574150862}" presName="iconSpace" presStyleCnt="0"/>
      <dgm:spPr/>
    </dgm:pt>
    <dgm:pt modelId="{0F75FE03-D28B-49E7-B1C6-6744B152060C}" type="pres">
      <dgm:prSet presAssocID="{8BFEFBA0-DE39-4BDA-A599-9E0574150862}" presName="parTx" presStyleLbl="revTx" presStyleIdx="2" presStyleCnt="6">
        <dgm:presLayoutVars>
          <dgm:chMax val="0"/>
          <dgm:chPref val="0"/>
        </dgm:presLayoutVars>
      </dgm:prSet>
      <dgm:spPr/>
    </dgm:pt>
    <dgm:pt modelId="{F517CC34-A512-4E9E-962A-48825BE2A85C}" type="pres">
      <dgm:prSet presAssocID="{8BFEFBA0-DE39-4BDA-A599-9E0574150862}" presName="txSpace" presStyleCnt="0"/>
      <dgm:spPr/>
    </dgm:pt>
    <dgm:pt modelId="{BF05DBE9-214E-44BD-9890-336F09968991}" type="pres">
      <dgm:prSet presAssocID="{8BFEFBA0-DE39-4BDA-A599-9E0574150862}" presName="desTx" presStyleLbl="revTx" presStyleIdx="3" presStyleCnt="6">
        <dgm:presLayoutVars/>
      </dgm:prSet>
      <dgm:spPr/>
    </dgm:pt>
    <dgm:pt modelId="{91B1984F-C5DD-49BD-89F0-02EEA80E9E8A}" type="pres">
      <dgm:prSet presAssocID="{D21F66CF-2D48-49D5-AAE8-46FFDC4FFCF5}" presName="sibTrans" presStyleCnt="0"/>
      <dgm:spPr/>
    </dgm:pt>
    <dgm:pt modelId="{9B0EFE93-24FA-4A23-9207-CFEEFF672480}" type="pres">
      <dgm:prSet presAssocID="{ACA92918-3651-40B4-A22F-0F9D6E48597D}" presName="compNode" presStyleCnt="0"/>
      <dgm:spPr/>
    </dgm:pt>
    <dgm:pt modelId="{CB9D6652-1350-4B06-93D6-E7A0E107E5ED}" type="pres">
      <dgm:prSet presAssocID="{ACA92918-3651-40B4-A22F-0F9D6E48597D}" presName="iconRect" presStyleLbl="node1" presStyleIdx="2" presStyleCnt="3"/>
      <dgm:spPr/>
    </dgm:pt>
    <dgm:pt modelId="{E73C7C73-1E01-4747-83BC-DBAA8EDD161B}" type="pres">
      <dgm:prSet presAssocID="{ACA92918-3651-40B4-A22F-0F9D6E48597D}" presName="iconSpace" presStyleCnt="0"/>
      <dgm:spPr/>
    </dgm:pt>
    <dgm:pt modelId="{B3761E41-9819-4918-8908-E137EA10A461}" type="pres">
      <dgm:prSet presAssocID="{ACA92918-3651-40B4-A22F-0F9D6E48597D}" presName="parTx" presStyleLbl="revTx" presStyleIdx="4" presStyleCnt="6">
        <dgm:presLayoutVars>
          <dgm:chMax val="0"/>
          <dgm:chPref val="0"/>
        </dgm:presLayoutVars>
      </dgm:prSet>
      <dgm:spPr/>
    </dgm:pt>
    <dgm:pt modelId="{21BB451B-36F3-40D7-A24F-B1CA2D67D28D}" type="pres">
      <dgm:prSet presAssocID="{ACA92918-3651-40B4-A22F-0F9D6E48597D}" presName="txSpace" presStyleCnt="0"/>
      <dgm:spPr/>
    </dgm:pt>
    <dgm:pt modelId="{FB70DE07-AB06-4836-9D62-ED805E292ADF}" type="pres">
      <dgm:prSet presAssocID="{ACA92918-3651-40B4-A22F-0F9D6E48597D}" presName="desTx" presStyleLbl="revTx" presStyleIdx="5" presStyleCnt="6">
        <dgm:presLayoutVars/>
      </dgm:prSet>
      <dgm:spPr/>
    </dgm:pt>
  </dgm:ptLst>
  <dgm:cxnLst>
    <dgm:cxn modelId="{D4A98804-F15B-465E-99EE-30B48133D5CA}" type="presOf" srcId="{E7564782-BC93-46FF-84A2-F62E7E734A77}" destId="{4F5AD83A-4DC7-45CB-8215-3E0939597025}" srcOrd="0" destOrd="0" presId="urn:microsoft.com/office/officeart/2018/2/layout/IconLabelDescriptionList"/>
    <dgm:cxn modelId="{0CCC0607-DE39-47FD-97DE-FDEB9FA26325}" srcId="{E7564782-BC93-46FF-84A2-F62E7E734A77}" destId="{8BFEFBA0-DE39-4BDA-A599-9E0574150862}" srcOrd="1" destOrd="0" parTransId="{B01A630E-03CD-446E-8329-425880CC1DFC}" sibTransId="{D21F66CF-2D48-49D5-AAE8-46FFDC4FFCF5}"/>
    <dgm:cxn modelId="{99905D08-8EEF-41EB-BCF9-EA9E5A94C011}" srcId="{178A0AE9-41E2-44C3-AAE3-32C07883DEBD}" destId="{8D164870-1DF8-42B1-BCBB-1E0390716E14}" srcOrd="0" destOrd="0" parTransId="{F87EFD37-4A3B-4783-9EAC-8438FE13BE24}" sibTransId="{E4999C50-F6E0-4013-8396-26E713595E1A}"/>
    <dgm:cxn modelId="{74C62528-1C60-429B-AA7F-65D1F86563BC}" type="presOf" srcId="{8BFEFBA0-DE39-4BDA-A599-9E0574150862}" destId="{0F75FE03-D28B-49E7-B1C6-6744B152060C}" srcOrd="0" destOrd="0" presId="urn:microsoft.com/office/officeart/2018/2/layout/IconLabelDescriptionList"/>
    <dgm:cxn modelId="{0528A364-E9EC-4FFA-864B-2824E1F39E19}" type="presOf" srcId="{ACA92918-3651-40B4-A22F-0F9D6E48597D}" destId="{B3761E41-9819-4918-8908-E137EA10A461}" srcOrd="0" destOrd="0" presId="urn:microsoft.com/office/officeart/2018/2/layout/IconLabelDescriptionList"/>
    <dgm:cxn modelId="{C63B5245-063B-449A-90E7-4313F48258DC}" srcId="{178A0AE9-41E2-44C3-AAE3-32C07883DEBD}" destId="{39C2C03F-76EB-4CE7-9801-5D955AF9BCA9}" srcOrd="1" destOrd="0" parTransId="{1D0D708F-61B9-4692-84C0-DBDD494D91A5}" sibTransId="{DDAB7655-1F59-42B2-B46B-F34F7466A599}"/>
    <dgm:cxn modelId="{0FB86D55-B44B-4D9F-9B92-C5B7E93D9D13}" type="presOf" srcId="{4C729B4B-0010-45C6-BF29-774B4D422F09}" destId="{FB70DE07-AB06-4836-9D62-ED805E292ADF}" srcOrd="0" destOrd="0" presId="urn:microsoft.com/office/officeart/2018/2/layout/IconLabelDescriptionList"/>
    <dgm:cxn modelId="{EA24ED85-651A-43F0-8646-64AF18CC604A}" type="presOf" srcId="{178A0AE9-41E2-44C3-AAE3-32C07883DEBD}" destId="{1C972798-45E6-47BB-82BF-E8E0BD808165}" srcOrd="0" destOrd="0" presId="urn:microsoft.com/office/officeart/2018/2/layout/IconLabelDescriptionList"/>
    <dgm:cxn modelId="{4887F59E-64F6-4CBC-9EBA-6BD9857E6A8A}" srcId="{E7564782-BC93-46FF-84A2-F62E7E734A77}" destId="{ACA92918-3651-40B4-A22F-0F9D6E48597D}" srcOrd="2" destOrd="0" parTransId="{CFDE2E3E-453C-409B-8726-4C12A8A214D1}" sibTransId="{7F866346-FA6C-49B1-94F7-ABE939A60244}"/>
    <dgm:cxn modelId="{3C4718B5-1E52-4206-B537-4C8CEF49D93F}" type="presOf" srcId="{39C2C03F-76EB-4CE7-9801-5D955AF9BCA9}" destId="{4C16F0AA-FD96-4BED-81B1-9166874002EB}" srcOrd="0" destOrd="1" presId="urn:microsoft.com/office/officeart/2018/2/layout/IconLabelDescriptionList"/>
    <dgm:cxn modelId="{0DABA8BA-D512-45BD-8C2F-37537ED15BA3}" srcId="{ACA92918-3651-40B4-A22F-0F9D6E48597D}" destId="{4C729B4B-0010-45C6-BF29-774B4D422F09}" srcOrd="0" destOrd="0" parTransId="{14FAAC35-7BB4-4210-B327-0C6C85125934}" sibTransId="{06F4ECE7-6DA4-4CE3-A3AE-9C9B89379689}"/>
    <dgm:cxn modelId="{D42635BC-1A22-4010-8DA7-A7FF32D1AE8A}" type="presOf" srcId="{C4120836-F012-4B32-966C-5EC587DA6BDB}" destId="{BF05DBE9-214E-44BD-9890-336F09968991}" srcOrd="0" destOrd="0" presId="urn:microsoft.com/office/officeart/2018/2/layout/IconLabelDescriptionList"/>
    <dgm:cxn modelId="{C74FDFC6-D3D4-48B7-89FA-9FCA93E85E9A}" type="presOf" srcId="{8D164870-1DF8-42B1-BCBB-1E0390716E14}" destId="{4C16F0AA-FD96-4BED-81B1-9166874002EB}" srcOrd="0" destOrd="0" presId="urn:microsoft.com/office/officeart/2018/2/layout/IconLabelDescriptionList"/>
    <dgm:cxn modelId="{D66870E8-9CE9-4A27-9213-6087C3E33E5C}" srcId="{E7564782-BC93-46FF-84A2-F62E7E734A77}" destId="{178A0AE9-41E2-44C3-AAE3-32C07883DEBD}" srcOrd="0" destOrd="0" parTransId="{A82BFBA0-D56E-4EC4-8A3F-D39EEBED64A6}" sibTransId="{7359A601-4D39-49F3-9EE6-B3182D586DAB}"/>
    <dgm:cxn modelId="{B0EFE1EF-B560-4CB8-816E-30B400453F81}" srcId="{8BFEFBA0-DE39-4BDA-A599-9E0574150862}" destId="{C4120836-F012-4B32-966C-5EC587DA6BDB}" srcOrd="0" destOrd="0" parTransId="{43A04523-5298-4546-A915-2F4E844124A3}" sibTransId="{DE74AAAD-8603-411E-B30C-552947C0F72D}"/>
    <dgm:cxn modelId="{E091E1A7-661A-4CFF-8553-E26E202EA3F7}" type="presParOf" srcId="{4F5AD83A-4DC7-45CB-8215-3E0939597025}" destId="{CE8779BB-8959-41A5-B246-D4EEA48F64C0}" srcOrd="0" destOrd="0" presId="urn:microsoft.com/office/officeart/2018/2/layout/IconLabelDescriptionList"/>
    <dgm:cxn modelId="{22E98FAC-DB70-4336-9DA0-1AC9AE187F57}" type="presParOf" srcId="{CE8779BB-8959-41A5-B246-D4EEA48F64C0}" destId="{5CA4A6BF-F93E-4A8A-8251-AE97CC13A36C}" srcOrd="0" destOrd="0" presId="urn:microsoft.com/office/officeart/2018/2/layout/IconLabelDescriptionList"/>
    <dgm:cxn modelId="{CFFBA8C5-070B-412F-8B39-A1C666A5F20C}" type="presParOf" srcId="{CE8779BB-8959-41A5-B246-D4EEA48F64C0}" destId="{C85D5F4E-A6D8-4E50-B98F-A4DB11615C17}" srcOrd="1" destOrd="0" presId="urn:microsoft.com/office/officeart/2018/2/layout/IconLabelDescriptionList"/>
    <dgm:cxn modelId="{A6BBC3DD-CC08-4112-95DC-EC10991C0FC9}" type="presParOf" srcId="{CE8779BB-8959-41A5-B246-D4EEA48F64C0}" destId="{1C972798-45E6-47BB-82BF-E8E0BD808165}" srcOrd="2" destOrd="0" presId="urn:microsoft.com/office/officeart/2018/2/layout/IconLabelDescriptionList"/>
    <dgm:cxn modelId="{E515F8EC-0002-40F1-B7DE-E312BDB7B1C8}" type="presParOf" srcId="{CE8779BB-8959-41A5-B246-D4EEA48F64C0}" destId="{139C0E9A-406A-41E1-88B6-B7610155DFA2}" srcOrd="3" destOrd="0" presId="urn:microsoft.com/office/officeart/2018/2/layout/IconLabelDescriptionList"/>
    <dgm:cxn modelId="{8646E7E5-DC06-496C-B1DF-B155CC1FED07}" type="presParOf" srcId="{CE8779BB-8959-41A5-B246-D4EEA48F64C0}" destId="{4C16F0AA-FD96-4BED-81B1-9166874002EB}" srcOrd="4" destOrd="0" presId="urn:microsoft.com/office/officeart/2018/2/layout/IconLabelDescriptionList"/>
    <dgm:cxn modelId="{3DEBA2C2-2A80-4C2E-B3BB-4BFA1453C973}" type="presParOf" srcId="{4F5AD83A-4DC7-45CB-8215-3E0939597025}" destId="{61C6A095-0B4A-4446-8877-209883559077}" srcOrd="1" destOrd="0" presId="urn:microsoft.com/office/officeart/2018/2/layout/IconLabelDescriptionList"/>
    <dgm:cxn modelId="{22E9A367-74FE-4403-B197-D4BD8F35990F}" type="presParOf" srcId="{4F5AD83A-4DC7-45CB-8215-3E0939597025}" destId="{9C1D00CC-1837-4315-B056-D4D9CCFC3FEF}" srcOrd="2" destOrd="0" presId="urn:microsoft.com/office/officeart/2018/2/layout/IconLabelDescriptionList"/>
    <dgm:cxn modelId="{4989B4A2-E12C-440C-B969-3DCF331D351A}" type="presParOf" srcId="{9C1D00CC-1837-4315-B056-D4D9CCFC3FEF}" destId="{B30E6B8A-C0A4-4444-9938-00CED82625E2}" srcOrd="0" destOrd="0" presId="urn:microsoft.com/office/officeart/2018/2/layout/IconLabelDescriptionList"/>
    <dgm:cxn modelId="{378F967F-E430-49D3-8F80-B87C13856C49}" type="presParOf" srcId="{9C1D00CC-1837-4315-B056-D4D9CCFC3FEF}" destId="{227A16C0-F7BA-4061-A32E-716C736E95D5}" srcOrd="1" destOrd="0" presId="urn:microsoft.com/office/officeart/2018/2/layout/IconLabelDescriptionList"/>
    <dgm:cxn modelId="{F764DBA6-AEB6-49F4-9625-B1111106E322}" type="presParOf" srcId="{9C1D00CC-1837-4315-B056-D4D9CCFC3FEF}" destId="{0F75FE03-D28B-49E7-B1C6-6744B152060C}" srcOrd="2" destOrd="0" presId="urn:microsoft.com/office/officeart/2018/2/layout/IconLabelDescriptionList"/>
    <dgm:cxn modelId="{40E7A6E4-85A2-4C08-A8AE-BF047F8BD46F}" type="presParOf" srcId="{9C1D00CC-1837-4315-B056-D4D9CCFC3FEF}" destId="{F517CC34-A512-4E9E-962A-48825BE2A85C}" srcOrd="3" destOrd="0" presId="urn:microsoft.com/office/officeart/2018/2/layout/IconLabelDescriptionList"/>
    <dgm:cxn modelId="{64B47760-7523-4BE3-96C6-0ACAB3F9269C}" type="presParOf" srcId="{9C1D00CC-1837-4315-B056-D4D9CCFC3FEF}" destId="{BF05DBE9-214E-44BD-9890-336F09968991}" srcOrd="4" destOrd="0" presId="urn:microsoft.com/office/officeart/2018/2/layout/IconLabelDescriptionList"/>
    <dgm:cxn modelId="{CAD12825-1E8B-43E7-8A41-CB6938AE1762}" type="presParOf" srcId="{4F5AD83A-4DC7-45CB-8215-3E0939597025}" destId="{91B1984F-C5DD-49BD-89F0-02EEA80E9E8A}" srcOrd="3" destOrd="0" presId="urn:microsoft.com/office/officeart/2018/2/layout/IconLabelDescriptionList"/>
    <dgm:cxn modelId="{32098947-2918-43DC-8653-ABBEC1AF8FBE}" type="presParOf" srcId="{4F5AD83A-4DC7-45CB-8215-3E0939597025}" destId="{9B0EFE93-24FA-4A23-9207-CFEEFF672480}" srcOrd="4" destOrd="0" presId="urn:microsoft.com/office/officeart/2018/2/layout/IconLabelDescriptionList"/>
    <dgm:cxn modelId="{2F39CDDF-A8F0-423C-9515-4E6F5C13E2B9}" type="presParOf" srcId="{9B0EFE93-24FA-4A23-9207-CFEEFF672480}" destId="{CB9D6652-1350-4B06-93D6-E7A0E107E5ED}" srcOrd="0" destOrd="0" presId="urn:microsoft.com/office/officeart/2018/2/layout/IconLabelDescriptionList"/>
    <dgm:cxn modelId="{CD73B92E-BB28-4754-AA28-7A4A702AC406}" type="presParOf" srcId="{9B0EFE93-24FA-4A23-9207-CFEEFF672480}" destId="{E73C7C73-1E01-4747-83BC-DBAA8EDD161B}" srcOrd="1" destOrd="0" presId="urn:microsoft.com/office/officeart/2018/2/layout/IconLabelDescriptionList"/>
    <dgm:cxn modelId="{05367BD1-A0EA-45A5-BE91-B863E6ED40D7}" type="presParOf" srcId="{9B0EFE93-24FA-4A23-9207-CFEEFF672480}" destId="{B3761E41-9819-4918-8908-E137EA10A461}" srcOrd="2" destOrd="0" presId="urn:microsoft.com/office/officeart/2018/2/layout/IconLabelDescriptionList"/>
    <dgm:cxn modelId="{F8258ECF-B015-4C4C-88C0-117FE81B21C3}" type="presParOf" srcId="{9B0EFE93-24FA-4A23-9207-CFEEFF672480}" destId="{21BB451B-36F3-40D7-A24F-B1CA2D67D28D}" srcOrd="3" destOrd="0" presId="urn:microsoft.com/office/officeart/2018/2/layout/IconLabelDescriptionList"/>
    <dgm:cxn modelId="{563A8178-1908-467F-8B14-24B68E089004}" type="presParOf" srcId="{9B0EFE93-24FA-4A23-9207-CFEEFF672480}" destId="{FB70DE07-AB06-4836-9D62-ED805E292AD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A4A6BF-F93E-4A8A-8251-AE97CC13A36C}">
      <dsp:nvSpPr>
        <dsp:cNvPr id="0" name=""/>
        <dsp:cNvSpPr/>
      </dsp:nvSpPr>
      <dsp:spPr>
        <a:xfrm>
          <a:off x="3810" y="713204"/>
          <a:ext cx="1029164" cy="10291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972798-45E6-47BB-82BF-E8E0BD808165}">
      <dsp:nvSpPr>
        <dsp:cNvPr id="0" name=""/>
        <dsp:cNvSpPr/>
      </dsp:nvSpPr>
      <dsp:spPr>
        <a:xfrm>
          <a:off x="3810" y="1861696"/>
          <a:ext cx="2940468" cy="44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kern="1200" baseline="0"/>
            <a:t>Main Objectives</a:t>
          </a:r>
          <a:endParaRPr lang="en-US" sz="2500" kern="1200"/>
        </a:p>
      </dsp:txBody>
      <dsp:txXfrm>
        <a:off x="3810" y="1861696"/>
        <a:ext cx="2940468" cy="441070"/>
      </dsp:txXfrm>
    </dsp:sp>
    <dsp:sp modelId="{4C16F0AA-FD96-4BED-81B1-9166874002EB}">
      <dsp:nvSpPr>
        <dsp:cNvPr id="0" name=""/>
        <dsp:cNvSpPr/>
      </dsp:nvSpPr>
      <dsp:spPr>
        <a:xfrm>
          <a:off x="3810" y="2358268"/>
          <a:ext cx="2940468" cy="113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entury Schoolbook" panose="02040604050505020304"/>
            </a:rPr>
            <a:t>User must create an account to sync their data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Easy and accessible sign in &amp; sign out</a:t>
          </a:r>
        </a:p>
      </dsp:txBody>
      <dsp:txXfrm>
        <a:off x="3810" y="2358268"/>
        <a:ext cx="2940468" cy="1130004"/>
      </dsp:txXfrm>
    </dsp:sp>
    <dsp:sp modelId="{B30E6B8A-C0A4-4444-9938-00CED82625E2}">
      <dsp:nvSpPr>
        <dsp:cNvPr id="0" name=""/>
        <dsp:cNvSpPr/>
      </dsp:nvSpPr>
      <dsp:spPr>
        <a:xfrm>
          <a:off x="3458861" y="713204"/>
          <a:ext cx="1029164" cy="10291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E03-D28B-49E7-B1C6-6744B152060C}">
      <dsp:nvSpPr>
        <dsp:cNvPr id="0" name=""/>
        <dsp:cNvSpPr/>
      </dsp:nvSpPr>
      <dsp:spPr>
        <a:xfrm>
          <a:off x="3458861" y="1861696"/>
          <a:ext cx="2940468" cy="44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kern="1200" baseline="0"/>
            <a:t>Google Accounts</a:t>
          </a:r>
          <a:endParaRPr lang="en-US" sz="2500" kern="1200"/>
        </a:p>
      </dsp:txBody>
      <dsp:txXfrm>
        <a:off x="3458861" y="1861696"/>
        <a:ext cx="2940468" cy="441070"/>
      </dsp:txXfrm>
    </dsp:sp>
    <dsp:sp modelId="{BF05DBE9-214E-44BD-9890-336F09968991}">
      <dsp:nvSpPr>
        <dsp:cNvPr id="0" name=""/>
        <dsp:cNvSpPr/>
      </dsp:nvSpPr>
      <dsp:spPr>
        <a:xfrm>
          <a:off x="3458861" y="2358268"/>
          <a:ext cx="2940468" cy="113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Login with Google </a:t>
          </a:r>
          <a:r>
            <a:rPr lang="en-US" sz="1700" b="0" kern="1200">
              <a:latin typeface="Century Schoolbook" panose="02040604050505020304"/>
            </a:rPr>
            <a:t>Accounts</a:t>
          </a:r>
        </a:p>
      </dsp:txBody>
      <dsp:txXfrm>
        <a:off x="3458861" y="2358268"/>
        <a:ext cx="2940468" cy="1130004"/>
      </dsp:txXfrm>
    </dsp:sp>
    <dsp:sp modelId="{CB9D6652-1350-4B06-93D6-E7A0E107E5ED}">
      <dsp:nvSpPr>
        <dsp:cNvPr id="0" name=""/>
        <dsp:cNvSpPr/>
      </dsp:nvSpPr>
      <dsp:spPr>
        <a:xfrm>
          <a:off x="6913911" y="713204"/>
          <a:ext cx="1029164" cy="1029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61E41-9819-4918-8908-E137EA10A461}">
      <dsp:nvSpPr>
        <dsp:cNvPr id="0" name=""/>
        <dsp:cNvSpPr/>
      </dsp:nvSpPr>
      <dsp:spPr>
        <a:xfrm>
          <a:off x="6913911" y="1861696"/>
          <a:ext cx="2940468" cy="44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kern="1200">
              <a:latin typeface="Century Schoolbook" panose="02040604050505020304"/>
            </a:rPr>
            <a:t>Account</a:t>
          </a:r>
          <a:r>
            <a:rPr lang="en-US" sz="2500" b="1" kern="1200" baseline="0"/>
            <a:t> retrieval</a:t>
          </a:r>
          <a:endParaRPr lang="en-US" sz="2500" kern="1200"/>
        </a:p>
      </dsp:txBody>
      <dsp:txXfrm>
        <a:off x="6913911" y="1861696"/>
        <a:ext cx="2940468" cy="441070"/>
      </dsp:txXfrm>
    </dsp:sp>
    <dsp:sp modelId="{FB70DE07-AB06-4836-9D62-ED805E292ADF}">
      <dsp:nvSpPr>
        <dsp:cNvPr id="0" name=""/>
        <dsp:cNvSpPr/>
      </dsp:nvSpPr>
      <dsp:spPr>
        <a:xfrm>
          <a:off x="6913911" y="2358268"/>
          <a:ext cx="2940468" cy="113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Google Auth password reset</a:t>
          </a:r>
        </a:p>
      </dsp:txBody>
      <dsp:txXfrm>
        <a:off x="6913911" y="2358268"/>
        <a:ext cx="2940468" cy="11300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AD90B-F478-4B0F-BAC5-41D97C9A9FE0}" type="datetimeFigureOut">
              <a:t>3/18/2025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93B6D-C49C-4CD3-B251-3898415F64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7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Mention favorite locations color not being used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93B6D-C49C-4CD3-B251-3898415F648F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5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/>
              <a:t>CatMap™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85372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1823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28764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8168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062701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3508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5140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4119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34525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647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6907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CatMap™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1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BEF6-65A3-C616-7BBE-875398F7E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0992" y="758952"/>
            <a:ext cx="5909200" cy="3639872"/>
          </a:xfrm>
        </p:spPr>
        <p:txBody>
          <a:bodyPr>
            <a:normAutofit/>
          </a:bodyPr>
          <a:lstStyle/>
          <a:p>
            <a:r>
              <a:rPr lang="en-US"/>
              <a:t>Cat 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938DA-2B36-3C50-91F4-749EB4C4E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0992" y="4800600"/>
            <a:ext cx="5909200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Devlin Hamill, Vandan Amin, Chaker Baloch, Eli Holter, Krai </a:t>
            </a:r>
            <a:r>
              <a:rPr lang="en-US" err="1"/>
              <a:t>Pongrapeeporn</a:t>
            </a:r>
            <a:r>
              <a:rPr lang="en-US"/>
              <a:t>, and Austin Sill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492087-817F-4287-AC88-93B596866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blue square graduation cap with yellow eye and red bookmark&#10;&#10;AI-generated content may be incorrect.">
            <a:extLst>
              <a:ext uri="{FF2B5EF4-FFF2-40B4-BE49-F238E27FC236}">
                <a16:creationId xmlns:a16="http://schemas.microsoft.com/office/drawing/2014/main" id="{5C49A8A7-47E1-1986-B658-01FF15255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89" y="1870855"/>
            <a:ext cx="4296905" cy="39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11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892A9-3AF2-90F3-B70F-71DCCF99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2588834" cy="1337852"/>
          </a:xfrm>
        </p:spPr>
        <p:txBody>
          <a:bodyPr/>
          <a:lstStyle/>
          <a:p>
            <a:r>
              <a:rPr lang="en-US"/>
              <a:t>Location</a:t>
            </a:r>
            <a:br>
              <a:rPr lang="en-US"/>
            </a:br>
            <a:r>
              <a:rPr lang="en-US"/>
              <a:t>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24F6F-0A43-59AF-9EC3-E50F8666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624671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/>
          </a:p>
          <a:p>
            <a:r>
              <a:rPr lang="en-US" sz="2400"/>
              <a:t>Location information is displayed</a:t>
            </a:r>
            <a:endParaRPr lang="en-US"/>
          </a:p>
          <a:p>
            <a:r>
              <a:rPr lang="en-US" sz="2400"/>
              <a:t>Location name, address, coordinate, picture and description are stored</a:t>
            </a:r>
          </a:p>
          <a:p>
            <a:r>
              <a:rPr lang="en-US" sz="2400"/>
              <a:t>User can navigate to the selected location</a:t>
            </a:r>
          </a:p>
          <a:p>
            <a:r>
              <a:rPr lang="en-US" sz="2400"/>
              <a:t>User can add the selected location to their favorites</a:t>
            </a:r>
          </a:p>
        </p:txBody>
      </p:sp>
      <p:pic>
        <p:nvPicPr>
          <p:cNvPr id="4" name="Picture 3" descr="A cell phone showing a building&#10;&#10;AI-generated content may be incorrect.">
            <a:extLst>
              <a:ext uri="{FF2B5EF4-FFF2-40B4-BE49-F238E27FC236}">
                <a16:creationId xmlns:a16="http://schemas.microsoft.com/office/drawing/2014/main" id="{F7D053CF-7637-66AE-D75A-0B9A08AD6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20" y="190172"/>
            <a:ext cx="3086100" cy="6477000"/>
          </a:xfrm>
          <a:prstGeom prst="rect">
            <a:avLst/>
          </a:prstGeom>
        </p:spPr>
      </p:pic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0A202AF-F3FD-633A-54AD-165D225F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43" b="23844"/>
          <a:stretch/>
        </p:blipFill>
        <p:spPr>
          <a:xfrm>
            <a:off x="5041682" y="191158"/>
            <a:ext cx="2823439" cy="1537811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AC91E282-A38F-2EF8-0049-003F1A2D5220}"/>
              </a:ext>
            </a:extLst>
          </p:cNvPr>
          <p:cNvSpPr/>
          <p:nvPr/>
        </p:nvSpPr>
        <p:spPr>
          <a:xfrm rot="17940000">
            <a:off x="7145540" y="382198"/>
            <a:ext cx="701984" cy="44493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3BFD6-D3EA-533C-0A44-9D9DC8D7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C8DC2-D611-0752-FAAC-F3ED8A958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121125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6119-DF32-9331-5613-DFA94331D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95595"/>
            <a:ext cx="2730979" cy="1312382"/>
          </a:xfrm>
        </p:spPr>
        <p:txBody>
          <a:bodyPr/>
          <a:lstStyle/>
          <a:p>
            <a:r>
              <a:rPr lang="en-US"/>
              <a:t>Favorite</a:t>
            </a:r>
            <a:br>
              <a:rPr lang="en-US"/>
            </a:br>
            <a:r>
              <a:rPr lang="en-US"/>
              <a:t>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DFB01-06D1-0963-39E9-99A2044B0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029639" cy="434651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/>
          </a:p>
          <a:p>
            <a:r>
              <a:rPr lang="en-US" sz="2400"/>
              <a:t>Favorite locations listed at top of locations page</a:t>
            </a:r>
          </a:p>
          <a:p>
            <a:r>
              <a:rPr lang="en-US" sz="2400"/>
              <a:t>Location can be added to/removed from favorites on info page</a:t>
            </a:r>
          </a:p>
          <a:p>
            <a:r>
              <a:rPr lang="en-US" sz="2400"/>
              <a:t>Color chosen when adding location to favorites</a:t>
            </a:r>
          </a:p>
          <a:p>
            <a:r>
              <a:rPr lang="en-US" sz="2400"/>
              <a:t>Favorite locations stored in </a:t>
            </a:r>
            <a:r>
              <a:rPr lang="en-US" sz="2400" err="1"/>
              <a:t>Firestore</a:t>
            </a:r>
          </a:p>
        </p:txBody>
      </p:sp>
      <p:pic>
        <p:nvPicPr>
          <p:cNvPr id="4" name="Picture 3" descr="A blue rectangle with black text&#10;&#10;AI-generated content may be incorrect.">
            <a:extLst>
              <a:ext uri="{FF2B5EF4-FFF2-40B4-BE49-F238E27FC236}">
                <a16:creationId xmlns:a16="http://schemas.microsoft.com/office/drawing/2014/main" id="{219A2DEC-1F8D-14EF-9305-EAB681CFA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058" y="91015"/>
            <a:ext cx="2277461" cy="969580"/>
          </a:xfrm>
          <a:prstGeom prst="rect">
            <a:avLst/>
          </a:prstGeom>
        </p:spPr>
      </p:pic>
      <p:pic>
        <p:nvPicPr>
          <p:cNvPr id="5" name="Picture 4" descr="A blue rectangle with black text&#10;&#10;AI-generated content may be incorrect.">
            <a:extLst>
              <a:ext uri="{FF2B5EF4-FFF2-40B4-BE49-F238E27FC236}">
                <a16:creationId xmlns:a16="http://schemas.microsoft.com/office/drawing/2014/main" id="{4BA4327E-DCB1-BE0E-8A78-2E0AA9585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197" y="948103"/>
            <a:ext cx="2330670" cy="979105"/>
          </a:xfrm>
          <a:prstGeom prst="rect">
            <a:avLst/>
          </a:prstGeom>
        </p:spPr>
      </p:pic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1631CC47-F109-57C2-3E5A-EBB3C5C6314A}"/>
              </a:ext>
            </a:extLst>
          </p:cNvPr>
          <p:cNvSpPr/>
          <p:nvPr/>
        </p:nvSpPr>
        <p:spPr>
          <a:xfrm>
            <a:off x="10383987" y="420779"/>
            <a:ext cx="641131" cy="112460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C9405D2F-B514-0FBE-AFC1-90241E174C19}"/>
              </a:ext>
            </a:extLst>
          </p:cNvPr>
          <p:cNvSpPr/>
          <p:nvPr/>
        </p:nvSpPr>
        <p:spPr>
          <a:xfrm rot="10800000">
            <a:off x="7383283" y="420778"/>
            <a:ext cx="641131" cy="112460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1B135-6DF4-A1BE-077C-21393BC0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11</a:t>
            </a:fld>
            <a:endParaRPr lang="en-US"/>
          </a:p>
        </p:txBody>
      </p:sp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B56A97D9-51CF-20E9-F872-E5E00331B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525" y="1991870"/>
            <a:ext cx="3790227" cy="47744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8585E8-16A9-0EAC-7AFB-1211EE9B9988}"/>
              </a:ext>
            </a:extLst>
          </p:cNvPr>
          <p:cNvSpPr/>
          <p:nvPr/>
        </p:nvSpPr>
        <p:spPr>
          <a:xfrm>
            <a:off x="7570838" y="3060290"/>
            <a:ext cx="1978741" cy="614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A1863-E58E-6FD7-9ACE-766A55BBC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3270841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8A11-92C4-2C97-2781-9D787070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20EEB-D605-6015-C92B-5CAAF48DE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7364437" cy="41168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Users are able to add, view, and edit to their schedule for specific event or class.</a:t>
            </a:r>
          </a:p>
          <a:p>
            <a:r>
              <a:rPr lang="en-US" sz="2000"/>
              <a:t>Users can see a view weekly view which will show all the events within the selected week.</a:t>
            </a:r>
          </a:p>
          <a:p>
            <a:r>
              <a:rPr lang="en-US" sz="2000"/>
              <a:t>Monthly view which will show the events for the current selected day and suggestion stuff for the week if the current day doesn’t have any event.</a:t>
            </a:r>
          </a:p>
          <a:p>
            <a:r>
              <a:rPr lang="en-US" sz="2000"/>
              <a:t>They can also modify and create new classes events through a class management tab.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24EFC-440B-5180-409B-5712A2D3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A75DB-7BBB-E4F4-316B-EB776E40E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1870381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06371-F16C-1AB2-D2F9-F1DAED73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408505" cy="1157664"/>
          </a:xfrm>
        </p:spPr>
        <p:txBody>
          <a:bodyPr/>
          <a:lstStyle/>
          <a:p>
            <a:r>
              <a:rPr lang="en-US"/>
              <a:t>Viewing Schedule</a:t>
            </a:r>
          </a:p>
        </p:txBody>
      </p:sp>
      <p:pic>
        <p:nvPicPr>
          <p:cNvPr id="8" name="Content Placeholder 7" descr="Image">
            <a:extLst>
              <a:ext uri="{FF2B5EF4-FFF2-40B4-BE49-F238E27FC236}">
                <a16:creationId xmlns:a16="http://schemas.microsoft.com/office/drawing/2014/main" id="{F12E1A45-E6AE-1678-52B8-E2D038EBB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766" y="1715530"/>
            <a:ext cx="22395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9DD4A-7BD7-80DC-D846-8EA2D7ECC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13</a:t>
            </a:fld>
            <a:endParaRPr lang="en-US"/>
          </a:p>
        </p:txBody>
      </p:sp>
      <p:pic>
        <p:nvPicPr>
          <p:cNvPr id="9" name="Picture 8" descr="Image">
            <a:extLst>
              <a:ext uri="{FF2B5EF4-FFF2-40B4-BE49-F238E27FC236}">
                <a16:creationId xmlns:a16="http://schemas.microsoft.com/office/drawing/2014/main" id="{F52BEB55-BAF5-4D22-0EF5-2DA57F8D2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752" y="1694481"/>
            <a:ext cx="2212665" cy="4373105"/>
          </a:xfrm>
          <a:prstGeom prst="rect">
            <a:avLst/>
          </a:prstGeom>
        </p:spPr>
      </p:pic>
      <p:pic>
        <p:nvPicPr>
          <p:cNvPr id="10" name="Picture 9" descr="Image">
            <a:extLst>
              <a:ext uri="{FF2B5EF4-FFF2-40B4-BE49-F238E27FC236}">
                <a16:creationId xmlns:a16="http://schemas.microsoft.com/office/drawing/2014/main" id="{F8CC7CA8-D5E8-F913-3A4A-2912C08EB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227" y="1694481"/>
            <a:ext cx="2037341" cy="437310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9651E9-256C-AD14-D198-669191FB4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1556241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70EF-C722-C9B6-574F-F3D191757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602394" cy="985593"/>
          </a:xfrm>
        </p:spPr>
        <p:txBody>
          <a:bodyPr/>
          <a:lstStyle/>
          <a:p>
            <a:r>
              <a:rPr lang="en-US"/>
              <a:t>Add Event / Add class</a:t>
            </a:r>
          </a:p>
        </p:txBody>
      </p:sp>
      <p:pic>
        <p:nvPicPr>
          <p:cNvPr id="5" name="Content Placeholder 4" descr="Image">
            <a:extLst>
              <a:ext uri="{FF2B5EF4-FFF2-40B4-BE49-F238E27FC236}">
                <a16:creationId xmlns:a16="http://schemas.microsoft.com/office/drawing/2014/main" id="{AABE4D12-181F-673D-8042-AF3126092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3408" y="1358090"/>
            <a:ext cx="2406376" cy="51139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0D455-254B-7C53-B7B6-1EAC0E485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14</a:t>
            </a:fld>
            <a:endParaRPr lang="en-US"/>
          </a:p>
        </p:txBody>
      </p:sp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F5FC66D6-A6C3-FC4E-32D8-51FE42C5B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171" y="1360475"/>
            <a:ext cx="2413158" cy="510947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10234-9003-A8E6-A708-62B511B7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2708866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AF28-B890-0EC2-F59D-5E6FCB6C8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98024"/>
          </a:xfrm>
        </p:spPr>
        <p:txBody>
          <a:bodyPr/>
          <a:lstStyle/>
          <a:p>
            <a:r>
              <a:rPr lang="en-US"/>
              <a:t>Edit / Add Functionality</a:t>
            </a:r>
          </a:p>
        </p:txBody>
      </p:sp>
      <p:pic>
        <p:nvPicPr>
          <p:cNvPr id="5" name="Content Placeholder 4" descr="Image">
            <a:extLst>
              <a:ext uri="{FF2B5EF4-FFF2-40B4-BE49-F238E27FC236}">
                <a16:creationId xmlns:a16="http://schemas.microsoft.com/office/drawing/2014/main" id="{13DA131F-C26E-3854-E031-34A518450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393" y="1160829"/>
            <a:ext cx="2580947" cy="53704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556CA-B41F-1C78-F604-FD80B8535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15</a:t>
            </a:fld>
            <a:endParaRPr lang="en-US"/>
          </a:p>
        </p:txBody>
      </p:sp>
      <p:pic>
        <p:nvPicPr>
          <p:cNvPr id="8" name="Picture 7" descr="Image">
            <a:extLst>
              <a:ext uri="{FF2B5EF4-FFF2-40B4-BE49-F238E27FC236}">
                <a16:creationId xmlns:a16="http://schemas.microsoft.com/office/drawing/2014/main" id="{63B3BF93-5966-77E5-122C-3413F5DDC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436" y="1164956"/>
            <a:ext cx="2559025" cy="5341748"/>
          </a:xfrm>
          <a:prstGeom prst="rect">
            <a:avLst/>
          </a:prstGeom>
        </p:spPr>
      </p:pic>
      <p:pic>
        <p:nvPicPr>
          <p:cNvPr id="9" name="Picture 8" descr="Image">
            <a:extLst>
              <a:ext uri="{FF2B5EF4-FFF2-40B4-BE49-F238E27FC236}">
                <a16:creationId xmlns:a16="http://schemas.microsoft.com/office/drawing/2014/main" id="{0D1BA5B0-E9A4-6D60-9289-F8C17FDF3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80" y="1164956"/>
            <a:ext cx="2536250" cy="532883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77D77E-EBAF-C51B-B4D9-0FCF8147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CatMap</a:t>
            </a:r>
          </a:p>
        </p:txBody>
      </p:sp>
    </p:spTree>
    <p:extLst>
      <p:ext uri="{BB962C8B-B14F-4D97-AF65-F5344CB8AC3E}">
        <p14:creationId xmlns:p14="http://schemas.microsoft.com/office/powerpoint/2010/main" val="3992462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09E4-0D52-00B2-6391-8B5E7A574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95" y="-232117"/>
            <a:ext cx="9670302" cy="1280096"/>
          </a:xfrm>
        </p:spPr>
        <p:txBody>
          <a:bodyPr>
            <a:normAutofit/>
          </a:bodyPr>
          <a:lstStyle/>
          <a:p>
            <a:r>
              <a:rPr lang="en-US"/>
              <a:t>Editing Event / Edit Class</a:t>
            </a:r>
          </a:p>
        </p:txBody>
      </p:sp>
      <p:pic>
        <p:nvPicPr>
          <p:cNvPr id="5" name="Content Placeholder 4" descr="Image">
            <a:extLst>
              <a:ext uri="{FF2B5EF4-FFF2-40B4-BE49-F238E27FC236}">
                <a16:creationId xmlns:a16="http://schemas.microsoft.com/office/drawing/2014/main" id="{3F1CDEFF-1FD8-B7B6-C478-C146E1D5D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919" y="1055077"/>
            <a:ext cx="2595909" cy="54181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F19FE-EFC9-868A-AA66-4895A104F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16</a:t>
            </a:fld>
            <a:endParaRPr lang="en-US"/>
          </a:p>
        </p:txBody>
      </p:sp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9CE60689-9B08-E15F-1F36-96047B38F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387" y="1054711"/>
            <a:ext cx="2595197" cy="5428517"/>
          </a:xfrm>
          <a:prstGeom prst="rect">
            <a:avLst/>
          </a:prstGeom>
        </p:spPr>
      </p:pic>
      <p:pic>
        <p:nvPicPr>
          <p:cNvPr id="8" name="Picture 7" descr="Image">
            <a:extLst>
              <a:ext uri="{FF2B5EF4-FFF2-40B4-BE49-F238E27FC236}">
                <a16:creationId xmlns:a16="http://schemas.microsoft.com/office/drawing/2014/main" id="{89448274-08E2-5A18-E201-09A5FF146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786" y="1055078"/>
            <a:ext cx="2616243" cy="54277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AF9A9F-8771-2C68-78F8-81276B3F9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3507055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BD1C4-D05E-B13F-2CCF-133B2E8E4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20076-908C-D94A-7D02-EA6B6CBE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E7F61-A274-AB6E-2F03-1B10FD7B5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/>
              <a:t>What are the user's class needs</a:t>
            </a:r>
            <a:r>
              <a:rPr lang="en-US" sz="2400"/>
              <a:t>?</a:t>
            </a:r>
          </a:p>
          <a:p>
            <a:pPr lvl="1">
              <a:buFont typeface="Courier New" pitchFamily="34" charset="0"/>
              <a:buChar char="o"/>
            </a:pPr>
            <a:r>
              <a:rPr lang="en-US" sz="2200" spc="10">
                <a:solidFill>
                  <a:srgbClr val="000000"/>
                </a:solidFill>
              </a:rPr>
              <a:t>Classes need to be different from events because they can:</a:t>
            </a:r>
          </a:p>
          <a:p>
            <a:pPr lvl="2">
              <a:buFont typeface="Wingdings" pitchFamily="34" charset="0"/>
              <a:buChar char="§"/>
            </a:pPr>
            <a:r>
              <a:rPr lang="en-US" sz="2000" spc="10">
                <a:solidFill>
                  <a:srgbClr val="000000"/>
                </a:solidFill>
              </a:rPr>
              <a:t>Have multiple meeting places</a:t>
            </a:r>
          </a:p>
          <a:p>
            <a:pPr lvl="2">
              <a:buFont typeface="Wingdings" pitchFamily="34" charset="0"/>
              <a:buChar char="§"/>
            </a:pPr>
            <a:r>
              <a:rPr lang="en-US" sz="2000" spc="10">
                <a:solidFill>
                  <a:srgbClr val="000000"/>
                </a:solidFill>
              </a:rPr>
              <a:t>Happen at different times</a:t>
            </a:r>
            <a:endParaRPr lang="en-US" sz="2000">
              <a:solidFill>
                <a:srgbClr val="000000"/>
              </a:solidFill>
            </a:endParaRPr>
          </a:p>
          <a:p>
            <a:pPr lvl="2">
              <a:buFont typeface="Wingdings" pitchFamily="34" charset="0"/>
              <a:buChar char="§"/>
            </a:pPr>
            <a:r>
              <a:rPr lang="en-US" sz="2000" spc="10">
                <a:solidFill>
                  <a:srgbClr val="000000"/>
                </a:solidFill>
              </a:rPr>
              <a:t>Happen at different times</a:t>
            </a:r>
          </a:p>
          <a:p>
            <a:pPr lvl="1">
              <a:buFont typeface="Courier New" pitchFamily="34" charset="0"/>
              <a:buChar char="o"/>
            </a:pPr>
            <a:r>
              <a:rPr lang="en-US" sz="2200">
                <a:solidFill>
                  <a:srgbClr val="000000"/>
                </a:solidFill>
              </a:rPr>
              <a:t>Class events need to be modifiable as a group</a:t>
            </a:r>
          </a:p>
          <a:p>
            <a:r>
              <a:rPr lang="en-US" sz="2400" b="1">
                <a:solidFill>
                  <a:srgbClr val="000000"/>
                </a:solidFill>
              </a:rPr>
              <a:t>How can we meet these needs?</a:t>
            </a:r>
          </a:p>
          <a:p>
            <a:pPr lvl="1">
              <a:buFont typeface="Courier New" pitchFamily="34" charset="0"/>
              <a:buChar char="o"/>
            </a:pPr>
            <a:r>
              <a:rPr lang="en-US" sz="2400" spc="10">
                <a:solidFill>
                  <a:srgbClr val="000000"/>
                </a:solidFill>
              </a:rPr>
              <a:t>Provide a class manager to enable these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36054-8F51-E542-1744-3377A0E12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3390E-9A31-5555-3DD3-93EAD8D9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1538641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207AA-9A49-8A61-E8D6-6170C001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F46AF-949E-AB64-EF46-7D9FA85CB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661457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/>
          </a:p>
          <a:p>
            <a:r>
              <a:rPr lang="en-US" sz="2400"/>
              <a:t>Classes are separate from events</a:t>
            </a:r>
            <a:endParaRPr lang="en-US"/>
          </a:p>
          <a:p>
            <a:r>
              <a:rPr lang="en-US" sz="2400"/>
              <a:t>All class events take their name and color from their class</a:t>
            </a:r>
          </a:p>
          <a:p>
            <a:r>
              <a:rPr lang="en-US" sz="2400"/>
              <a:t>New classes can be created</a:t>
            </a:r>
          </a:p>
          <a:p>
            <a:r>
              <a:rPr lang="en-US" sz="2400"/>
              <a:t>One class can have multiple events</a:t>
            </a:r>
          </a:p>
          <a:p>
            <a:r>
              <a:rPr lang="en-US" sz="2400"/>
              <a:t>All class events can be deleted at once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23FC1-FDE5-8472-058F-1E0B26C1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18</a:t>
            </a:fld>
            <a:endParaRPr lang="en-US"/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FC696375-197E-AE90-DF43-099B81F6E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491" y="406119"/>
            <a:ext cx="2305509" cy="1055926"/>
          </a:xfrm>
          <a:prstGeom prst="rect">
            <a:avLst/>
          </a:prstGeom>
        </p:spPr>
      </p:pic>
      <p:pic>
        <p:nvPicPr>
          <p:cNvPr id="6" name="Picture 5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3B51D40A-910A-2B95-70EB-F766AA2E0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451" y="225674"/>
            <a:ext cx="3137514" cy="641230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BF2A722B-FCF6-5202-95AA-D17D5CCF9270}"/>
              </a:ext>
            </a:extLst>
          </p:cNvPr>
          <p:cNvSpPr/>
          <p:nvPr/>
        </p:nvSpPr>
        <p:spPr>
          <a:xfrm rot="13500000">
            <a:off x="5231173" y="480901"/>
            <a:ext cx="701984" cy="2925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41F826-CB63-33B7-89FF-30F3A139F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4254177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936C9D-BF0B-7A39-88C9-51D3CB44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FB37-D20E-12D5-97A6-1B0C2A055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9858383" cy="1325562"/>
          </a:xfrm>
        </p:spPr>
        <p:txBody>
          <a:bodyPr>
            <a:normAutofit/>
          </a:bodyPr>
          <a:lstStyle/>
          <a:p>
            <a:r>
              <a:rPr lang="en-US"/>
              <a:t>Account System Objectives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BC8C5-6F83-0343-4CDE-76457161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172200"/>
            <a:ext cx="914400" cy="593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dirty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9A38060-CCF0-0B89-54D5-CBFF51D79D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3063484"/>
              </p:ext>
            </p:extLst>
          </p:nvPr>
        </p:nvGraphicFramePr>
        <p:xfrm>
          <a:off x="1262063" y="2013055"/>
          <a:ext cx="9858191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3" name="Picture 52" descr="Google Logo Png Graphic on pnghq.com">
            <a:extLst>
              <a:ext uri="{FF2B5EF4-FFF2-40B4-BE49-F238E27FC236}">
                <a16:creationId xmlns:a16="http://schemas.microsoft.com/office/drawing/2014/main" id="{8BF290EA-925A-00E1-2DA4-562524CCC3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2739" y="2651501"/>
            <a:ext cx="1180454" cy="1154624"/>
          </a:xfrm>
          <a:prstGeom prst="rect">
            <a:avLst/>
          </a:prstGeom>
        </p:spPr>
      </p:pic>
      <p:sp>
        <p:nvSpPr>
          <p:cNvPr id="114" name="Footer Placeholder 113">
            <a:extLst>
              <a:ext uri="{FF2B5EF4-FFF2-40B4-BE49-F238E27FC236}">
                <a16:creationId xmlns:a16="http://schemas.microsoft.com/office/drawing/2014/main" id="{FA5F23F6-A4F9-6143-01FE-260271D57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  <p:pic>
        <p:nvPicPr>
          <p:cNvPr id="718" name="Graphic 717" descr="Email with solid fill">
            <a:extLst>
              <a:ext uri="{FF2B5EF4-FFF2-40B4-BE49-F238E27FC236}">
                <a16:creationId xmlns:a16="http://schemas.microsoft.com/office/drawing/2014/main" id="{F222BD0A-C00F-CF80-7DA1-AA4CA10488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53046" y="27725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9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02D4-FE32-F3AE-9563-67EF1F3FE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640080"/>
            <a:ext cx="3075836" cy="1325562"/>
          </a:xfrm>
        </p:spPr>
        <p:txBody>
          <a:bodyPr>
            <a:normAutofit/>
          </a:bodyPr>
          <a:lstStyle/>
          <a:p>
            <a:r>
              <a:rPr lang="en-US" sz="3200"/>
              <a:t>Introduction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67D982-25C5-4CC2-AA64-276BE3B2C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66AF2-5345-3AAC-6322-5BA689E2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240" y="6172200"/>
            <a:ext cx="914400" cy="593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EDF50-DB41-4B89-F503-5F4A9EE09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489" y="2301555"/>
            <a:ext cx="3075836" cy="387858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600" b="1">
                <a:ea typeface="+mn-lt"/>
                <a:cs typeface="+mn-lt"/>
              </a:rPr>
              <a:t>Our goal:</a:t>
            </a:r>
            <a:r>
              <a:rPr lang="en-US" sz="1600">
                <a:ea typeface="+mn-lt"/>
                <a:cs typeface="+mn-lt"/>
              </a:rPr>
              <a:t> To make campus navigation simple and stress-free!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sz="1600" b="1"/>
          </a:p>
          <a:p>
            <a:pPr marL="0" indent="0">
              <a:buNone/>
            </a:pPr>
            <a:r>
              <a:rPr lang="en-US" sz="1600" b="1">
                <a:ea typeface="+mn-lt"/>
                <a:cs typeface="+mn-lt"/>
              </a:rPr>
              <a:t>What We Offer:</a:t>
            </a:r>
            <a:r>
              <a:rPr lang="en-US" sz="1600">
                <a:ea typeface="+mn-lt"/>
                <a:cs typeface="+mn-lt"/>
              </a:rPr>
              <a:t> An easy way to stay informed on when and where events and classes are taking place on campus.</a:t>
            </a:r>
            <a:br>
              <a:rPr lang="en-US" sz="1600"/>
            </a:br>
            <a:endParaRPr lang="en-US" sz="1600"/>
          </a:p>
          <a:p>
            <a:pPr marL="0" indent="0">
              <a:buNone/>
            </a:pPr>
            <a:br>
              <a:rPr lang="en-US" sz="1600"/>
            </a:br>
            <a:r>
              <a:rPr lang="en-US" sz="1600" b="1">
                <a:ea typeface="+mn-lt"/>
                <a:cs typeface="+mn-lt"/>
              </a:rPr>
              <a:t>How We Do It:</a:t>
            </a:r>
            <a:r>
              <a:rPr lang="en-US" sz="1600">
                <a:ea typeface="+mn-lt"/>
                <a:cs typeface="+mn-lt"/>
              </a:rPr>
              <a:t> A digital map and schedular to manage the when and where of campus events. </a:t>
            </a:r>
            <a:endParaRPr lang="en-US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</p:txBody>
      </p:sp>
      <p:pic>
        <p:nvPicPr>
          <p:cNvPr id="5" name="Picture 4" descr="A map of a city&#10;&#10;AI-generated content may be incorrect.">
            <a:extLst>
              <a:ext uri="{FF2B5EF4-FFF2-40B4-BE49-F238E27FC236}">
                <a16:creationId xmlns:a16="http://schemas.microsoft.com/office/drawing/2014/main" id="{5FE9EFDF-18A4-DFD9-D63E-795045D0F2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793" b="2"/>
          <a:stretch/>
        </p:blipFill>
        <p:spPr>
          <a:xfrm>
            <a:off x="4639057" y="10"/>
            <a:ext cx="7552944" cy="685799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A02E4-97DA-0F93-38D7-D31A02B3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333500" y="4059237"/>
            <a:ext cx="3581400" cy="365125"/>
          </a:xfrm>
        </p:spPr>
        <p:txBody>
          <a:bodyPr/>
          <a:lstStyle/>
          <a:p>
            <a:r>
              <a:rPr lang="en-US"/>
              <a:t>CatMap™ </a:t>
            </a:r>
          </a:p>
        </p:txBody>
      </p:sp>
    </p:spTree>
    <p:extLst>
      <p:ext uri="{BB962C8B-B14F-4D97-AF65-F5344CB8AC3E}">
        <p14:creationId xmlns:p14="http://schemas.microsoft.com/office/powerpoint/2010/main" val="4136699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899D80-9072-8BDD-C51E-0CC3E3C2E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45FC-5889-57B9-D4C6-D9DC51BAB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4534047" cy="1325562"/>
          </a:xfrm>
        </p:spPr>
        <p:txBody>
          <a:bodyPr>
            <a:normAutofit/>
          </a:bodyPr>
          <a:lstStyle/>
          <a:p>
            <a:r>
              <a:rPr lang="en-US"/>
              <a:t>Account System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677EB-DA03-14D4-5DA8-800E4271B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74" y="2325158"/>
            <a:ext cx="5246567" cy="38648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Email &amp; Password Sign Up</a:t>
            </a:r>
          </a:p>
          <a:p>
            <a:pPr lvl="1">
              <a:buFont typeface="Courier New" pitchFamily="34" charset="0"/>
              <a:buChar char="o"/>
            </a:pPr>
            <a:r>
              <a:rPr lang="en-US" sz="2000" spc="10">
                <a:solidFill>
                  <a:srgbClr val="000000"/>
                </a:solidFill>
              </a:rPr>
              <a:t>Personalization using usernames and profile pictures</a:t>
            </a:r>
            <a:endParaRPr lang="en-US" sz="2000"/>
          </a:p>
          <a:p>
            <a:pPr lvl="1">
              <a:buFont typeface="Courier New" pitchFamily="34" charset="0"/>
              <a:buChar char="o"/>
            </a:pPr>
            <a:r>
              <a:rPr lang="en-US" sz="2000" spc="10">
                <a:solidFill>
                  <a:srgbClr val="000000"/>
                </a:solidFill>
              </a:rPr>
              <a:t>Mandated strong passwords</a:t>
            </a:r>
            <a:endParaRPr lang="en-US" sz="2000">
              <a:solidFill>
                <a:srgbClr val="26262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C3C07-725B-08A8-5EEF-0A45515DC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20</a:t>
            </a:fld>
            <a:endParaRPr lang="en-US"/>
          </a:p>
        </p:txBody>
      </p:sp>
      <p:pic>
        <p:nvPicPr>
          <p:cNvPr id="9" name="Picture 8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13C3A61F-E898-2997-C367-CD7010D8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394" y="661484"/>
            <a:ext cx="2767515" cy="553503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4146E4-9FE7-79BE-8CF0-EFF3C0F06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835106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CA9C38-1B5D-3E87-084E-24125C6F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E40B-5082-CBAD-B247-DA2C61507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4534047" cy="1325562"/>
          </a:xfrm>
        </p:spPr>
        <p:txBody>
          <a:bodyPr>
            <a:normAutofit/>
          </a:bodyPr>
          <a:lstStyle/>
          <a:p>
            <a:r>
              <a:rPr lang="en-US"/>
              <a:t>Account System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03221-EF01-137A-8FDB-28854354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74" y="2325158"/>
            <a:ext cx="5246567" cy="38648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Email &amp; Password Sign In</a:t>
            </a:r>
          </a:p>
          <a:p>
            <a:pPr lvl="1">
              <a:buFont typeface="Courier New" pitchFamily="34" charset="0"/>
              <a:buChar char="o"/>
            </a:pPr>
            <a:r>
              <a:rPr lang="en-US" sz="2000" spc="10">
                <a:solidFill>
                  <a:srgbClr val="000000"/>
                </a:solidFill>
              </a:rPr>
              <a:t>Firebase Auth integration</a:t>
            </a:r>
          </a:p>
          <a:p>
            <a:pPr lvl="2">
              <a:buFont typeface="Wingdings" pitchFamily="34" charset="0"/>
              <a:buChar char="§"/>
            </a:pPr>
            <a:r>
              <a:rPr lang="en-US" sz="2000" spc="10">
                <a:solidFill>
                  <a:srgbClr val="000000"/>
                </a:solidFill>
              </a:rPr>
              <a:t>Secure and encrypted by Google</a:t>
            </a:r>
          </a:p>
          <a:p>
            <a:pPr lvl="1">
              <a:buFont typeface="Courier New" pitchFamily="34" charset="0"/>
              <a:buChar char="o"/>
            </a:pPr>
            <a:r>
              <a:rPr lang="en-US" sz="2000" spc="10">
                <a:solidFill>
                  <a:srgbClr val="000000"/>
                </a:solidFill>
              </a:rPr>
              <a:t>Supports any e-mail domain</a:t>
            </a:r>
            <a:endParaRPr lang="en-US" sz="2000">
              <a:solidFill>
                <a:srgbClr val="26262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33E5D-74D8-27E1-CD59-BEE97E77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F8F59D-1D75-6026-8D3F-5990C8544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440675"/>
            <a:ext cx="3015868" cy="597665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F9D8-7683-67AB-C52E-35705FF96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1338787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83BE72-0EE6-5B78-DD8F-A01FAC9F4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0C33-49B5-BA42-C82E-BE3173576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4534047" cy="1325562"/>
          </a:xfrm>
        </p:spPr>
        <p:txBody>
          <a:bodyPr>
            <a:normAutofit/>
          </a:bodyPr>
          <a:lstStyle/>
          <a:p>
            <a:r>
              <a:rPr lang="en-US"/>
              <a:t>Account System Features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3BBA1-BB68-27ED-2821-E3558EB31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74" y="2325158"/>
            <a:ext cx="5246567" cy="38648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solidFill>
                  <a:srgbClr val="262626"/>
                </a:solidFill>
              </a:rPr>
              <a:t>Google Accounts</a:t>
            </a:r>
            <a:endParaRPr lang="en-US" sz="2000" b="1">
              <a:solidFill>
                <a:srgbClr val="000000"/>
              </a:solidFill>
            </a:endParaRPr>
          </a:p>
          <a:p>
            <a:pPr lvl="1">
              <a:buFont typeface="Courier New" pitchFamily="34" charset="0"/>
              <a:buChar char="o"/>
            </a:pPr>
            <a:r>
              <a:rPr lang="en-US" sz="2000" spc="10">
                <a:solidFill>
                  <a:srgbClr val="262626"/>
                </a:solidFill>
              </a:rPr>
              <a:t>Third-party sign in with a Google Account</a:t>
            </a:r>
          </a:p>
          <a:p>
            <a:pPr lvl="1">
              <a:buFont typeface="Courier New" pitchFamily="34" charset="0"/>
              <a:buChar char="o"/>
            </a:pPr>
            <a:r>
              <a:rPr lang="en-US" sz="2000" spc="10">
                <a:solidFill>
                  <a:srgbClr val="262626"/>
                </a:solidFill>
              </a:rPr>
              <a:t>Sign up and sign in with single click</a:t>
            </a:r>
          </a:p>
          <a:p>
            <a:r>
              <a:rPr lang="en-US" sz="2200" b="1" spc="0">
                <a:solidFill>
                  <a:srgbClr val="262626"/>
                </a:solidFill>
              </a:rPr>
              <a:t>Session Management</a:t>
            </a:r>
          </a:p>
          <a:p>
            <a:pPr lvl="1">
              <a:buFont typeface="Courier New" pitchFamily="34" charset="0"/>
              <a:buChar char="o"/>
            </a:pPr>
            <a:r>
              <a:rPr lang="en-US" sz="2000">
                <a:solidFill>
                  <a:srgbClr val="262626"/>
                </a:solidFill>
              </a:rPr>
              <a:t>User stays logged in between app launches with Firebase Auth session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6A7F0-889C-C192-8ED3-A2E28E924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A125E-6377-5B4D-EF5E-D028E41C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440675"/>
            <a:ext cx="3015868" cy="597665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B074D-1299-272D-03F7-B0707F6AF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4052793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5DB98E-E897-B269-14C4-5C955A677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E42B-5374-7EEA-5E0D-24FAA935B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4534047" cy="1325562"/>
          </a:xfrm>
        </p:spPr>
        <p:txBody>
          <a:bodyPr>
            <a:normAutofit/>
          </a:bodyPr>
          <a:lstStyle/>
          <a:p>
            <a:r>
              <a:rPr lang="en-US"/>
              <a:t>Account System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B66C4-8CB3-8746-E408-448663CF8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74" y="2325158"/>
            <a:ext cx="5246567" cy="38648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</a:pPr>
            <a:r>
              <a:rPr lang="en-US" b="1">
                <a:solidFill>
                  <a:srgbClr val="262626"/>
                </a:solidFill>
              </a:rPr>
              <a:t>Account Retrieval</a:t>
            </a:r>
            <a:endParaRPr lang="en-US"/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262626"/>
                </a:solidFill>
              </a:rPr>
              <a:t>Reset your password via email link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7DD9A-C01C-5396-B95A-CD28F656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2401B-4270-5604-78E7-6A62D3D67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163" y="431494"/>
            <a:ext cx="3029457" cy="599501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2EFFE-C5C9-3A37-BFC2-C7105C8A9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1731716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FCC5-488A-184B-C8E9-1D5A88085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59" y="2437448"/>
            <a:ext cx="4684077" cy="1373187"/>
          </a:xfrm>
        </p:spPr>
        <p:txBody>
          <a:bodyPr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Dynamic &amp; Secure </a:t>
            </a:r>
            <a:br>
              <a:rPr lang="en-US" sz="3200">
                <a:ea typeface="+mj-lt"/>
                <a:cs typeface="+mj-lt"/>
              </a:rPr>
            </a:br>
            <a:r>
              <a:rPr lang="en-US" sz="3200">
                <a:ea typeface="+mj-lt"/>
                <a:cs typeface="+mj-lt"/>
              </a:rPr>
              <a:t>Profile Management</a:t>
            </a:r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DD138-2A98-92EF-F120-0596647B4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24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7F13F0-1962-84F0-1BD1-0BF77963294C}"/>
              </a:ext>
            </a:extLst>
          </p:cNvPr>
          <p:cNvSpPr>
            <a:spLocks noChangeAspect="1"/>
          </p:cNvSpPr>
          <p:nvPr/>
        </p:nvSpPr>
        <p:spPr>
          <a:xfrm>
            <a:off x="5508871" y="489862"/>
            <a:ext cx="1489889" cy="1445344"/>
          </a:xfrm>
          <a:prstGeom prst="ellipse">
            <a:avLst/>
          </a:prstGeom>
          <a:solidFill>
            <a:srgbClr val="ED6B5C"/>
          </a:solidFill>
          <a:ln>
            <a:noFill/>
          </a:ln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6B40C-DB06-87A3-3DE2-FF748003DE33}"/>
              </a:ext>
            </a:extLst>
          </p:cNvPr>
          <p:cNvSpPr txBox="1"/>
          <p:nvPr/>
        </p:nvSpPr>
        <p:spPr>
          <a:xfrm>
            <a:off x="5139170" y="2384135"/>
            <a:ext cx="22321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Profile </a:t>
            </a:r>
          </a:p>
          <a:p>
            <a:pPr algn="ctr"/>
            <a:r>
              <a:rPr lang="en-US"/>
              <a:t>Image Upload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71CFB0-E21F-B2B9-8255-1796D6476E27}"/>
              </a:ext>
            </a:extLst>
          </p:cNvPr>
          <p:cNvSpPr>
            <a:spLocks noChangeAspect="1"/>
          </p:cNvSpPr>
          <p:nvPr/>
        </p:nvSpPr>
        <p:spPr>
          <a:xfrm>
            <a:off x="8733083" y="491450"/>
            <a:ext cx="1489889" cy="1445344"/>
          </a:xfrm>
          <a:prstGeom prst="ellipse">
            <a:avLst/>
          </a:prstGeom>
          <a:solidFill>
            <a:srgbClr val="FAAC68"/>
          </a:solidFill>
          <a:ln>
            <a:noFill/>
          </a:ln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CFC1F0-8A00-A5CD-75D4-23FDE21126FD}"/>
              </a:ext>
            </a:extLst>
          </p:cNvPr>
          <p:cNvSpPr txBox="1"/>
          <p:nvPr/>
        </p:nvSpPr>
        <p:spPr>
          <a:xfrm>
            <a:off x="8379257" y="2433346"/>
            <a:ext cx="23749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Password/Username Management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AF4B7C-090B-779A-CA53-F00C040ACD8F}"/>
              </a:ext>
            </a:extLst>
          </p:cNvPr>
          <p:cNvSpPr>
            <a:spLocks noChangeAspect="1"/>
          </p:cNvSpPr>
          <p:nvPr/>
        </p:nvSpPr>
        <p:spPr>
          <a:xfrm>
            <a:off x="5613646" y="3833137"/>
            <a:ext cx="1489889" cy="1445344"/>
          </a:xfrm>
          <a:prstGeom prst="ellipse">
            <a:avLst/>
          </a:prstGeom>
          <a:solidFill>
            <a:srgbClr val="3B3E59"/>
          </a:solidFill>
          <a:ln>
            <a:noFill/>
          </a:ln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A8A84A-E255-0E97-EF85-F24A3CFB1F83}"/>
              </a:ext>
            </a:extLst>
          </p:cNvPr>
          <p:cNvSpPr txBox="1"/>
          <p:nvPr/>
        </p:nvSpPr>
        <p:spPr>
          <a:xfrm>
            <a:off x="5243945" y="5727410"/>
            <a:ext cx="22321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Firebase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E53750-B41A-9BFD-995C-F2871E269519}"/>
              </a:ext>
            </a:extLst>
          </p:cNvPr>
          <p:cNvSpPr>
            <a:spLocks noChangeAspect="1"/>
          </p:cNvSpPr>
          <p:nvPr/>
        </p:nvSpPr>
        <p:spPr>
          <a:xfrm>
            <a:off x="8748958" y="3777575"/>
            <a:ext cx="1489889" cy="1445344"/>
          </a:xfrm>
          <a:prstGeom prst="ellipse">
            <a:avLst/>
          </a:prstGeom>
          <a:solidFill>
            <a:srgbClr val="FFD97F"/>
          </a:solidFill>
          <a:ln>
            <a:noFill/>
          </a:ln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964DDE-EE11-177D-25BB-2D9A0405C76E}"/>
              </a:ext>
            </a:extLst>
          </p:cNvPr>
          <p:cNvSpPr txBox="1"/>
          <p:nvPr/>
        </p:nvSpPr>
        <p:spPr>
          <a:xfrm>
            <a:off x="8379258" y="5671847"/>
            <a:ext cx="22321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Real-Time </a:t>
            </a:r>
          </a:p>
          <a:p>
            <a:pPr algn="ctr"/>
            <a:r>
              <a:rPr lang="en-US"/>
              <a:t>Updates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45E4FAA-8CFE-62C7-CD3D-A8BB498C9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225" y="696912"/>
            <a:ext cx="1042988" cy="10350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64EAEB-9678-63DE-8204-E2FF6B24C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474" y="673099"/>
            <a:ext cx="979489" cy="104298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56136C92-8467-8B10-D2E7-60907C641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2475" y="4006849"/>
            <a:ext cx="1058863" cy="109855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F84CF9-5861-7B05-CCF2-54843BFF1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7161" y="4062413"/>
            <a:ext cx="868363" cy="8763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69FC88-5E78-4C2C-38E7-4FF72929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10867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2" grpId="0" animBg="1"/>
      <p:bldP spid="14" grpId="0"/>
      <p:bldP spid="18" grpId="0" animBg="1"/>
      <p:bldP spid="20" grpId="0"/>
      <p:bldP spid="24" grpId="0" animBg="1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82016-22C2-9648-89F6-A0981DAE2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phone&#10;&#10;AI-generated content may be incorrect.">
            <a:extLst>
              <a:ext uri="{FF2B5EF4-FFF2-40B4-BE49-F238E27FC236}">
                <a16:creationId xmlns:a16="http://schemas.microsoft.com/office/drawing/2014/main" id="{DC19B691-088A-3DEE-0446-31556C212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037" y="0"/>
            <a:ext cx="320992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69986C-CF97-A165-FEC5-34330E55F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124" y="896937"/>
            <a:ext cx="990600" cy="100012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9423205-49DD-6B3E-A78B-FF2C223CDBD6}"/>
              </a:ext>
            </a:extLst>
          </p:cNvPr>
          <p:cNvSpPr/>
          <p:nvPr/>
        </p:nvSpPr>
        <p:spPr>
          <a:xfrm>
            <a:off x="9132711" y="598311"/>
            <a:ext cx="1524000" cy="1444977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A2728-E368-1042-0435-A32075889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335912" y="894644"/>
            <a:ext cx="1004712" cy="987779"/>
          </a:xfrm>
          <a:prstGeom prst="rect">
            <a:avLst/>
          </a:prstGeom>
        </p:spPr>
      </p:pic>
      <p:pic>
        <p:nvPicPr>
          <p:cNvPr id="9" name="Picture 8" descr="A screen shot of a phone&#10;&#10;AI-generated content may be incorrect.">
            <a:extLst>
              <a:ext uri="{FF2B5EF4-FFF2-40B4-BE49-F238E27FC236}">
                <a16:creationId xmlns:a16="http://schemas.microsoft.com/office/drawing/2014/main" id="{EEECD726-A21C-ED03-37FB-6C3AFA243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617" y="-1924"/>
            <a:ext cx="320091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749AA-40D8-96A9-B5E4-23170BA0F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50" y="1031805"/>
            <a:ext cx="3066063" cy="727251"/>
          </a:xfrm>
        </p:spPr>
        <p:txBody>
          <a:bodyPr/>
          <a:lstStyle/>
          <a:p>
            <a:r>
              <a:rPr lang="en-US"/>
              <a:t>Dark Mode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21DC7-3037-6397-18A8-FC786773F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34C7F-2A08-436F-B909-ACD7FC2F3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267751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13EBC-A677-703B-CB68-5E8A383D8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40CE-5CB2-C606-D5A9-B1D1A1D5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13F68-DA3E-EB9D-EF94-F43D56DB3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Google Maps API</a:t>
            </a:r>
            <a:endParaRPr lang="en-US" spc="0">
              <a:solidFill>
                <a:srgbClr val="000000"/>
              </a:solidFill>
            </a:endParaRPr>
          </a:p>
          <a:p>
            <a:r>
              <a:rPr lang="en-US" b="1"/>
              <a:t>Google Routes API</a:t>
            </a:r>
          </a:p>
          <a:p>
            <a:r>
              <a:rPr lang="en-US" b="1"/>
              <a:t>Google Firebase</a:t>
            </a:r>
          </a:p>
          <a:p>
            <a:pPr lvl="1">
              <a:buFont typeface="Courier New" pitchFamily="34" charset="0"/>
              <a:buChar char="o"/>
            </a:pPr>
            <a:r>
              <a:rPr lang="en-US" b="1" spc="10">
                <a:solidFill>
                  <a:srgbClr val="000000"/>
                </a:solidFill>
              </a:rPr>
              <a:t>Firestore</a:t>
            </a:r>
          </a:p>
          <a:p>
            <a:pPr lvl="2">
              <a:buFont typeface="Courier New" pitchFamily="34" charset="0"/>
              <a:buChar char="o"/>
            </a:pPr>
            <a:r>
              <a:rPr lang="en-US" sz="1600" spc="10">
                <a:solidFill>
                  <a:srgbClr val="000000"/>
                </a:solidFill>
              </a:rPr>
              <a:t>NoSQL database</a:t>
            </a:r>
          </a:p>
          <a:p>
            <a:pPr lvl="2">
              <a:buFont typeface="Courier New" pitchFamily="34" charset="0"/>
              <a:buChar char="o"/>
            </a:pPr>
            <a:r>
              <a:rPr lang="en-US" sz="1600" spc="10">
                <a:solidFill>
                  <a:srgbClr val="000000"/>
                </a:solidFill>
              </a:rPr>
              <a:t>Scalable with database sharding</a:t>
            </a:r>
            <a:endParaRPr lang="en-US" b="1" spc="10">
              <a:solidFill>
                <a:srgbClr val="000000"/>
              </a:solidFill>
            </a:endParaRPr>
          </a:p>
          <a:p>
            <a:pPr lvl="1">
              <a:buFont typeface="Courier New" pitchFamily="34" charset="0"/>
              <a:buChar char="o"/>
            </a:pPr>
            <a:r>
              <a:rPr lang="en-US" b="1" spc="10">
                <a:solidFill>
                  <a:srgbClr val="000000"/>
                </a:solidFill>
              </a:rPr>
              <a:t>Authentication</a:t>
            </a:r>
            <a:endParaRPr lang="en-US" b="1" spc="10"/>
          </a:p>
          <a:p>
            <a:pPr lvl="2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</a:rPr>
              <a:t>Secure with HTTPS &amp; AES-256 encryption</a:t>
            </a:r>
          </a:p>
          <a:p>
            <a:r>
              <a:rPr lang="en-US" b="1">
                <a:solidFill>
                  <a:srgbClr val="000000"/>
                </a:solidFill>
              </a:rPr>
              <a:t>Google OAuth2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</a:rPr>
              <a:t>Alternative login solution</a:t>
            </a:r>
          </a:p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3021B-BCDB-F4AE-08F5-8537C5CE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47985-28C2-62BC-0514-5FFDE3D9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1562449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DDC1-EE03-6CE7-0DB0-B9F0A4378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Storage and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FD75F-45A5-C19C-8F0F-CEAA6B5E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7970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Local Storage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</a:rPr>
              <a:t>Hardcoded Data</a:t>
            </a:r>
          </a:p>
          <a:p>
            <a:pPr lvl="2">
              <a:buFont typeface="Wingdings" pitchFamily="34" charset="0"/>
              <a:buChar char="§"/>
            </a:pPr>
            <a:r>
              <a:rPr lang="en-US" spc="10">
                <a:solidFill>
                  <a:srgbClr val="000000"/>
                </a:solidFill>
              </a:rPr>
              <a:t>Location information (not favorite locations)</a:t>
            </a:r>
          </a:p>
          <a:p>
            <a:pPr lvl="3">
              <a:buFont typeface="Arial" pitchFamily="34" charset="0"/>
              <a:buChar char="•"/>
            </a:pPr>
            <a:r>
              <a:rPr lang="en-US" spc="10">
                <a:solidFill>
                  <a:srgbClr val="000000"/>
                </a:solidFill>
              </a:rPr>
              <a:t>JSON to store location info</a:t>
            </a:r>
          </a:p>
          <a:p>
            <a:pPr lvl="3">
              <a:buFont typeface="Arial" pitchFamily="34" charset="0"/>
              <a:buChar char="•"/>
            </a:pPr>
            <a:r>
              <a:rPr lang="en-US" spc="10">
                <a:solidFill>
                  <a:srgbClr val="000000"/>
                </a:solidFill>
              </a:rPr>
              <a:t>Images stored in JPG files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</a:rPr>
              <a:t>Local Memory </a:t>
            </a:r>
          </a:p>
          <a:p>
            <a:pPr lvl="3">
              <a:buFont typeface="Arial" pitchFamily="34" charset="0"/>
              <a:buChar char="•"/>
            </a:pPr>
            <a:r>
              <a:rPr lang="en-US" spc="10">
                <a:solidFill>
                  <a:srgbClr val="000000"/>
                </a:solidFill>
              </a:rPr>
              <a:t>App theme stored in Shared Preferences</a:t>
            </a:r>
          </a:p>
          <a:p>
            <a:r>
              <a:rPr lang="en-US"/>
              <a:t>Cloud Storage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</a:rPr>
              <a:t>users_collection</a:t>
            </a:r>
          </a:p>
          <a:p>
            <a:pPr lvl="2">
              <a:buFont typeface="Wingdings" pitchFamily="34" charset="0"/>
              <a:buChar char="§"/>
            </a:pPr>
            <a:r>
              <a:rPr lang="en-US" spc="10">
                <a:solidFill>
                  <a:srgbClr val="000000"/>
                </a:solidFill>
              </a:rPr>
              <a:t>Stores information about user not tracked by Firebase Authentication</a:t>
            </a:r>
          </a:p>
          <a:p>
            <a:pPr lvl="2">
              <a:buFont typeface="Wingdings" pitchFamily="34" charset="0"/>
              <a:buChar char="§"/>
            </a:pPr>
            <a:r>
              <a:rPr lang="en-US" spc="10">
                <a:solidFill>
                  <a:srgbClr val="000000"/>
                </a:solidFill>
              </a:rPr>
              <a:t>Events</a:t>
            </a:r>
          </a:p>
          <a:p>
            <a:pPr lvl="3">
              <a:buFont typeface="Arial" pitchFamily="34" charset="0"/>
              <a:buChar char="•"/>
            </a:pPr>
            <a:r>
              <a:rPr lang="en-US" spc="10">
                <a:solidFill>
                  <a:srgbClr val="000000"/>
                </a:solidFill>
              </a:rPr>
              <a:t>Each event is stored in a document </a:t>
            </a:r>
          </a:p>
          <a:p>
            <a:pPr lvl="3">
              <a:buFont typeface="Arial" pitchFamily="34" charset="0"/>
              <a:buChar char="•"/>
            </a:pPr>
            <a:r>
              <a:rPr lang="en-US" spc="10">
                <a:solidFill>
                  <a:srgbClr val="000000"/>
                </a:solidFill>
              </a:rPr>
              <a:t>Events and class events are stored in the same collection</a:t>
            </a:r>
          </a:p>
          <a:p>
            <a:pPr lvl="2">
              <a:buFont typeface="Wingdings" pitchFamily="34" charset="0"/>
              <a:buChar char="§"/>
            </a:pPr>
            <a:r>
              <a:rPr lang="en-US" spc="10">
                <a:solidFill>
                  <a:srgbClr val="000000"/>
                </a:solidFill>
              </a:rPr>
              <a:t>favorite_locations_collection</a:t>
            </a:r>
          </a:p>
          <a:p>
            <a:pPr lvl="3">
              <a:buFont typeface="Arial" pitchFamily="34" charset="0"/>
              <a:buChar char="•"/>
            </a:pPr>
            <a:r>
              <a:rPr lang="en-US" spc="10">
                <a:solidFill>
                  <a:srgbClr val="000000"/>
                </a:solidFill>
              </a:rPr>
              <a:t>Each favorite location is stored in a document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5C4E4-9D3A-917B-D198-12CF7A1B2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890ED-1D44-8281-9618-04111F5E5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665652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Picture 1175" descr="A circular arrows in different colors&#10;&#10;AI-generated content may be incorrect.">
            <a:extLst>
              <a:ext uri="{FF2B5EF4-FFF2-40B4-BE49-F238E27FC236}">
                <a16:creationId xmlns:a16="http://schemas.microsoft.com/office/drawing/2014/main" id="{ECB35CD1-22AF-89B3-DB30-41C596D4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222" y="990600"/>
            <a:ext cx="4876800" cy="4876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9BA9-4F06-3D9C-9DEE-A2684361B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28</a:t>
            </a:fld>
            <a:endParaRPr lang="en-US"/>
          </a:p>
        </p:txBody>
      </p:sp>
      <p:sp>
        <p:nvSpPr>
          <p:cNvPr id="827" name="TextBox 826">
            <a:extLst>
              <a:ext uri="{FF2B5EF4-FFF2-40B4-BE49-F238E27FC236}">
                <a16:creationId xmlns:a16="http://schemas.microsoft.com/office/drawing/2014/main" id="{9561A121-D623-2461-BE3F-1E270A62C59B}"/>
              </a:ext>
            </a:extLst>
          </p:cNvPr>
          <p:cNvSpPr txBox="1"/>
          <p:nvPr/>
        </p:nvSpPr>
        <p:spPr>
          <a:xfrm>
            <a:off x="4459112" y="2460977"/>
            <a:ext cx="266417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/>
              <a:t>The Iterative Approach</a:t>
            </a:r>
          </a:p>
        </p:txBody>
      </p:sp>
      <p:sp>
        <p:nvSpPr>
          <p:cNvPr id="1177" name="TextBox 1176">
            <a:extLst>
              <a:ext uri="{FF2B5EF4-FFF2-40B4-BE49-F238E27FC236}">
                <a16:creationId xmlns:a16="http://schemas.microsoft.com/office/drawing/2014/main" id="{C65856EF-0343-210C-F8BA-A810E957CAF1}"/>
              </a:ext>
            </a:extLst>
          </p:cNvPr>
          <p:cNvSpPr txBox="1"/>
          <p:nvPr/>
        </p:nvSpPr>
        <p:spPr>
          <a:xfrm>
            <a:off x="654755" y="993421"/>
            <a:ext cx="26415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/>
              <a:t>Analysis</a:t>
            </a:r>
          </a:p>
          <a:p>
            <a:r>
              <a:rPr lang="en-US" sz="1400">
                <a:ea typeface="+mn-lt"/>
                <a:cs typeface="+mn-lt"/>
              </a:rPr>
              <a:t>Defining the app requirements and user needs</a:t>
            </a:r>
            <a:endParaRPr lang="en-US"/>
          </a:p>
        </p:txBody>
      </p:sp>
      <p:sp>
        <p:nvSpPr>
          <p:cNvPr id="1178" name="TextBox 1177">
            <a:extLst>
              <a:ext uri="{FF2B5EF4-FFF2-40B4-BE49-F238E27FC236}">
                <a16:creationId xmlns:a16="http://schemas.microsoft.com/office/drawing/2014/main" id="{83954EBC-DB27-4058-C37D-95CA6E305AD3}"/>
              </a:ext>
            </a:extLst>
          </p:cNvPr>
          <p:cNvSpPr txBox="1"/>
          <p:nvPr/>
        </p:nvSpPr>
        <p:spPr>
          <a:xfrm>
            <a:off x="8246533" y="987778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Planning</a:t>
            </a:r>
          </a:p>
          <a:p>
            <a:r>
              <a:rPr lang="en-US" sz="1400">
                <a:ea typeface="+mn-lt"/>
                <a:cs typeface="+mn-lt"/>
              </a:rPr>
              <a:t>Structuring the app architecture and features</a:t>
            </a:r>
            <a:endParaRPr lang="en-US"/>
          </a:p>
        </p:txBody>
      </p:sp>
      <p:sp>
        <p:nvSpPr>
          <p:cNvPr id="1179" name="TextBox 1178">
            <a:extLst>
              <a:ext uri="{FF2B5EF4-FFF2-40B4-BE49-F238E27FC236}">
                <a16:creationId xmlns:a16="http://schemas.microsoft.com/office/drawing/2014/main" id="{2F121C92-150E-92F7-5723-40EB0BC7D1D2}"/>
              </a:ext>
            </a:extLst>
          </p:cNvPr>
          <p:cNvSpPr txBox="1"/>
          <p:nvPr/>
        </p:nvSpPr>
        <p:spPr>
          <a:xfrm>
            <a:off x="8246533" y="4859867"/>
            <a:ext cx="274884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Development</a:t>
            </a:r>
          </a:p>
          <a:p>
            <a:r>
              <a:rPr lang="en-US" sz="1400">
                <a:ea typeface="+mn-lt"/>
                <a:cs typeface="+mn-lt"/>
              </a:rPr>
              <a:t>Implementing the app functionality and UI</a:t>
            </a:r>
            <a:endParaRPr lang="en-US"/>
          </a:p>
        </p:txBody>
      </p:sp>
      <p:sp>
        <p:nvSpPr>
          <p:cNvPr id="1180" name="TextBox 1179">
            <a:extLst>
              <a:ext uri="{FF2B5EF4-FFF2-40B4-BE49-F238E27FC236}">
                <a16:creationId xmlns:a16="http://schemas.microsoft.com/office/drawing/2014/main" id="{C132D0E2-6F0D-6670-F792-8027ECD64B4A}"/>
              </a:ext>
            </a:extLst>
          </p:cNvPr>
          <p:cNvSpPr txBox="1"/>
          <p:nvPr/>
        </p:nvSpPr>
        <p:spPr>
          <a:xfrm>
            <a:off x="654755" y="4859867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Testing</a:t>
            </a:r>
          </a:p>
          <a:p>
            <a:r>
              <a:rPr lang="en-US" sz="1400">
                <a:ea typeface="+mn-lt"/>
                <a:cs typeface="+mn-lt"/>
              </a:rPr>
              <a:t>Debugging, optimizing, and ensuring usability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0953FC-3249-9966-F32B-E14980B9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394948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" grpId="0"/>
      <p:bldP spid="1178" grpId="0"/>
      <p:bldP spid="1179" grpId="0"/>
      <p:bldP spid="118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4E3F1-92C1-643C-9314-DE9856D5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600" y="758952"/>
            <a:ext cx="5157591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>
                <a:solidFill>
                  <a:srgbClr val="FFFFFF"/>
                </a:solidFill>
              </a:rPr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73745-2B5B-5C9F-819F-68DD6F71D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600" y="4800600"/>
            <a:ext cx="5157592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rgbClr val="D9D9D9"/>
                </a:solidFill>
              </a:rPr>
              <a:t>Inception to presentation, motives, feature creep, and feature loss.</a:t>
            </a: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269E6-5D98-B595-A761-55A8F08C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63" y="484632"/>
            <a:ext cx="2647010" cy="588224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F8F80-9886-347A-617B-C40B9543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A6A6A6"/>
                </a:solidFill>
              </a:rPr>
              <a:pPr defTabSz="457200"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en-US">
              <a:solidFill>
                <a:srgbClr val="A6A6A6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58126-EA72-4B53-EBFC-B6BD73F72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3087296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CFCEB-BD4E-681F-9BD6-B1D8FE3D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We're Helping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8E8D8-457E-3577-F360-0844B4D07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Userbase:</a:t>
            </a:r>
            <a:endParaRPr lang="en-US" spc="0">
              <a:ea typeface="+mn-lt"/>
              <a:cs typeface="+mn-lt"/>
            </a:endParaRP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  <a:ea typeface="+mn-lt"/>
                <a:cs typeface="+mn-lt"/>
              </a:rPr>
              <a:t>New students unfamiliar with campus layout.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  <a:ea typeface="+mn-lt"/>
                <a:cs typeface="+mn-lt"/>
              </a:rPr>
              <a:t>Busy students juggling multiple classes and events.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  <a:ea typeface="+mn-lt"/>
                <a:cs typeface="+mn-lt"/>
              </a:rPr>
              <a:t>Transfer students adjusting to a new environment.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  <a:ea typeface="+mn-lt"/>
                <a:cs typeface="+mn-lt"/>
              </a:rPr>
              <a:t>Faculty/staff navigating to meetings or events.</a:t>
            </a:r>
            <a:endParaRPr lang="en-US" spc="10">
              <a:solidFill>
                <a:srgbClr val="000000"/>
              </a:solidFill>
            </a:endParaRPr>
          </a:p>
          <a:p>
            <a:r>
              <a:rPr lang="en-US" b="1">
                <a:ea typeface="+mn-lt"/>
                <a:cs typeface="+mn-lt"/>
              </a:rPr>
              <a:t>The Problem:</a:t>
            </a:r>
            <a:endParaRPr lang="en-US" spc="0">
              <a:ea typeface="+mn-lt"/>
              <a:cs typeface="+mn-lt"/>
            </a:endParaRP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  <a:ea typeface="+mn-lt"/>
                <a:cs typeface="+mn-lt"/>
              </a:rPr>
              <a:t>Difficulty finding buildings, or event locations.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  <a:ea typeface="+mn-lt"/>
                <a:cs typeface="+mn-lt"/>
              </a:rPr>
              <a:t>Wasting time getting lost or being late.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  <a:ea typeface="+mn-lt"/>
                <a:cs typeface="+mn-lt"/>
              </a:rPr>
              <a:t>Lack of a centralized tool for schedules and campus maps.</a:t>
            </a:r>
            <a:endParaRPr lang="en-US" spc="10">
              <a:solidFill>
                <a:srgbClr val="000000"/>
              </a:solidFill>
            </a:endParaRPr>
          </a:p>
          <a:p>
            <a:r>
              <a:rPr lang="en-US" b="1">
                <a:ea typeface="+mn-lt"/>
                <a:cs typeface="+mn-lt"/>
              </a:rPr>
              <a:t>Our Solution:</a:t>
            </a:r>
            <a:endParaRPr lang="en-US"/>
          </a:p>
          <a:p>
            <a:pPr marL="274320" lvl="1" indent="0">
              <a:buNone/>
            </a:pPr>
            <a:r>
              <a:rPr lang="en-US" i="1">
                <a:ea typeface="+mn-lt"/>
                <a:cs typeface="+mn-lt"/>
              </a:rPr>
              <a:t>"Cat Map provides a one-stop solution for navigation and scheduling, making campus life easier for everyone."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FF789-A454-F8E0-365A-22BF8667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250A7-D254-1441-EB73-9A50D920E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4119994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56C4-D692-4732-D9D3-63C68CEE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Inception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EBC6D-6024-A307-078C-30377EFD7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Initial Vision: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</a:rPr>
              <a:t>To combine the functionality of both a map and schedule into one application.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</a:rPr>
              <a:t>The goal was to make this a seamless integration that helped students navigate.</a:t>
            </a:r>
          </a:p>
          <a:p>
            <a:r>
              <a:rPr lang="en-US" b="1">
                <a:solidFill>
                  <a:srgbClr val="000000"/>
                </a:solidFill>
              </a:rPr>
              <a:t>Main Goals: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</a:rPr>
              <a:t>Provide real-time directions to classes and events.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</a:rPr>
              <a:t>Integrate scheduling and maps into an easy-to-use system.</a:t>
            </a:r>
          </a:p>
          <a:p>
            <a:r>
              <a:rPr lang="en-US" b="1" spc="0">
                <a:solidFill>
                  <a:srgbClr val="262626"/>
                </a:solidFill>
              </a:rPr>
              <a:t>Early Ideas and Motivations:</a:t>
            </a:r>
          </a:p>
          <a:p>
            <a:pPr lvl="1">
              <a:buFont typeface="Courier New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Making the app accessible to as many students as possible</a:t>
            </a:r>
          </a:p>
          <a:p>
            <a:pPr lvl="1">
              <a:buFont typeface="Courier New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Making the app adaptable to user needs and preferences.</a:t>
            </a:r>
          </a:p>
          <a:p>
            <a:pPr marL="274320" lvl="1" indent="0">
              <a:buNone/>
            </a:pPr>
            <a:endParaRPr lang="en-US">
              <a:solidFill>
                <a:srgbClr val="262626"/>
              </a:solidFill>
            </a:endParaRPr>
          </a:p>
          <a:p>
            <a:pPr lvl="1">
              <a:buFont typeface="Courier New" pitchFamily="34" charset="0"/>
              <a:buChar char="o"/>
            </a:pPr>
            <a:endParaRPr lang="en-US">
              <a:solidFill>
                <a:srgbClr val="262626"/>
              </a:solidFill>
            </a:endParaRPr>
          </a:p>
          <a:p>
            <a:pPr lvl="1">
              <a:buFont typeface="Courier New" pitchFamily="34" charset="0"/>
              <a:buChar char="o"/>
            </a:pPr>
            <a:endParaRPr lang="en-US">
              <a:solidFill>
                <a:srgbClr val="26262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C0D2A-A352-02B4-E2EB-D3D2DAED9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AB001-B29B-FDB7-175E-742ED6D85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1923922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A9C1-11EE-4575-324F-A805310E5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40" y="641063"/>
            <a:ext cx="3525938" cy="5572924"/>
          </a:xfrm>
        </p:spPr>
        <p:txBody>
          <a:bodyPr anchor="t">
            <a:normAutofit/>
          </a:bodyPr>
          <a:lstStyle/>
          <a:p>
            <a:r>
              <a:rPr lang="en-US"/>
              <a:t>How The Project Changed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5943D-5405-76B9-3AFB-93A2A4C19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894" y="641064"/>
            <a:ext cx="6286571" cy="345898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/>
              <a:t>Simplified Scheduling: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</a:rPr>
              <a:t>Originally, we had in mind a schedule that would show the length of events. As we worked we shifted our focus to just the start time of events.</a:t>
            </a:r>
          </a:p>
          <a:p>
            <a:r>
              <a:rPr lang="en-US" b="1">
                <a:solidFill>
                  <a:srgbClr val="000000"/>
                </a:solidFill>
              </a:rPr>
              <a:t>Simplified Displays: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</a:rPr>
              <a:t>Out original designs were not taking into account the small display size of the standard phone as they were mostly developed on a larger screen.</a:t>
            </a:r>
          </a:p>
          <a:p>
            <a:r>
              <a:rPr lang="en-US" b="1">
                <a:solidFill>
                  <a:srgbClr val="000000"/>
                </a:solidFill>
              </a:rPr>
              <a:t>Where We Landed: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</a:rPr>
              <a:t>The final product is trimmed down to better suit the needs of the user. This makes for a better overall user-experience.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9CE11-3821-A27F-8CB0-5A4B6886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38" y="4357637"/>
            <a:ext cx="10462727" cy="19960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32FD6-07D5-AA5F-6F5E-F1CC5C6E3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dirty="0"/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D6CF2-096F-25B7-4575-295E2D381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948286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BA64-5C79-3ACD-28B9-63F160B66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149" y="365760"/>
            <a:ext cx="9704363" cy="821470"/>
          </a:xfrm>
        </p:spPr>
        <p:txBody>
          <a:bodyPr/>
          <a:lstStyle/>
          <a:p>
            <a:r>
              <a:rPr lang="en-US"/>
              <a:t>Features We Lost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B4A46-8170-2682-4F22-C0A43530A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749" y="1172308"/>
            <a:ext cx="9111175" cy="5007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Colorblind Mode:</a:t>
            </a:r>
          </a:p>
          <a:p>
            <a:pPr lvl="1">
              <a:buFont typeface="Courier New" pitchFamily="34" charset="0"/>
              <a:buChar char="o"/>
            </a:pPr>
            <a:r>
              <a:rPr lang="en-US"/>
              <a:t>Initially planned to assist colorblind users.</a:t>
            </a:r>
          </a:p>
          <a:p>
            <a:pPr lvl="1">
              <a:buFont typeface="Courier New" pitchFamily="34" charset="0"/>
              <a:buChar char="o"/>
            </a:pPr>
            <a:r>
              <a:rPr lang="en-US"/>
              <a:t>Our design become more monochromatic, so this feature became redundant.</a:t>
            </a:r>
          </a:p>
          <a:p>
            <a:r>
              <a:rPr lang="en-US" b="1" spc="0">
                <a:solidFill>
                  <a:srgbClr val="262626"/>
                </a:solidFill>
              </a:rPr>
              <a:t>Wheelchair Routing:</a:t>
            </a:r>
          </a:p>
          <a:p>
            <a:pPr lvl="1">
              <a:buFont typeface="Courier New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Intended to guide users to wheelchair accessible building entrances.</a:t>
            </a:r>
          </a:p>
          <a:p>
            <a:pPr lvl="1">
              <a:buFont typeface="Courier New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Cut due to time </a:t>
            </a:r>
            <a:r>
              <a:rPr lang="en-US" err="1">
                <a:solidFill>
                  <a:srgbClr val="262626"/>
                </a:solidFill>
              </a:rPr>
              <a:t>constrain's</a:t>
            </a:r>
            <a:r>
              <a:rPr lang="en-US">
                <a:solidFill>
                  <a:srgbClr val="262626"/>
                </a:solidFill>
              </a:rPr>
              <a:t>, also most locations were already ADA compliant.</a:t>
            </a:r>
          </a:p>
          <a:p>
            <a:r>
              <a:rPr lang="en-US" b="1" spc="0">
                <a:solidFill>
                  <a:srgbClr val="262626"/>
                </a:solidFill>
              </a:rPr>
              <a:t>Integration of National Holidays:</a:t>
            </a:r>
          </a:p>
          <a:p>
            <a:pPr lvl="1">
              <a:buFont typeface="Courier New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Designed to automatically cancel "class" events if they were on a designated national holiday.</a:t>
            </a:r>
          </a:p>
          <a:p>
            <a:pPr lvl="1">
              <a:buFont typeface="Courier New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May still be added to features in the future</a:t>
            </a:r>
          </a:p>
          <a:p>
            <a:r>
              <a:rPr lang="en-US" b="1" spc="0">
                <a:solidFill>
                  <a:srgbClr val="262626"/>
                </a:solidFill>
              </a:rPr>
              <a:t>Left-handed mode:</a:t>
            </a:r>
            <a:endParaRPr lang="en-US"/>
          </a:p>
          <a:p>
            <a:pPr lvl="1">
              <a:buFont typeface="Courier New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Feature designed to change the user interface to suit left-handed users</a:t>
            </a:r>
          </a:p>
          <a:p>
            <a:pPr lvl="1">
              <a:buFont typeface="Courier New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May still be added to features later</a:t>
            </a:r>
          </a:p>
          <a:p>
            <a:pPr marL="274320" lvl="1" indent="0">
              <a:buNone/>
            </a:pPr>
            <a:r>
              <a:rPr lang="en-US"/>
              <a:t>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41311-2279-8926-D8A4-B52D23641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32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60354-F5E1-E744-A7AC-A54FE15A8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1339838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8DB73-9F76-FFA0-7850-6191E8DB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 we Lost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480CC-AA9A-AF3C-816D-8963ADACC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>
                <a:solidFill>
                  <a:srgbClr val="262626"/>
                </a:solidFill>
              </a:rPr>
              <a:t>Event Groups: </a:t>
            </a:r>
            <a:endParaRPr lang="en-US"/>
          </a:p>
          <a:p>
            <a:pPr lvl="1">
              <a:buFont typeface="Courier New,monospace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Got converted into event type's that only consist of "Classes" and "Events"</a:t>
            </a:r>
            <a:endParaRPr lang="en-US"/>
          </a:p>
          <a:p>
            <a:r>
              <a:rPr lang="en-US" b="1">
                <a:solidFill>
                  <a:srgbClr val="262626"/>
                </a:solidFill>
              </a:rPr>
              <a:t>Google </a:t>
            </a:r>
            <a:r>
              <a:rPr lang="en-US" b="1" err="1">
                <a:solidFill>
                  <a:srgbClr val="262626"/>
                </a:solidFill>
              </a:rPr>
              <a:t>Calender</a:t>
            </a:r>
            <a:r>
              <a:rPr lang="en-US" b="1">
                <a:solidFill>
                  <a:srgbClr val="262626"/>
                </a:solidFill>
              </a:rPr>
              <a:t> API:</a:t>
            </a:r>
            <a:endParaRPr lang="en-US"/>
          </a:p>
          <a:p>
            <a:pPr lvl="1">
              <a:buFont typeface="Courier New,monospace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We don’t pull events or integrate events to and from Google </a:t>
            </a:r>
            <a:r>
              <a:rPr lang="en-US" err="1">
                <a:solidFill>
                  <a:srgbClr val="262626"/>
                </a:solidFill>
              </a:rPr>
              <a:t>calender</a:t>
            </a:r>
            <a:r>
              <a:rPr lang="en-US">
                <a:solidFill>
                  <a:srgbClr val="262626"/>
                </a:solidFill>
              </a:rPr>
              <a:t> API.</a:t>
            </a:r>
          </a:p>
          <a:p>
            <a:r>
              <a:rPr lang="en-US" sz="1600" b="1">
                <a:solidFill>
                  <a:srgbClr val="262626"/>
                </a:solidFill>
              </a:rPr>
              <a:t>  </a:t>
            </a:r>
            <a:r>
              <a:rPr lang="en-US" b="1">
                <a:solidFill>
                  <a:srgbClr val="262626"/>
                </a:solidFill>
              </a:rPr>
              <a:t>Local to online:</a:t>
            </a:r>
            <a:endParaRPr lang="en-US" b="1"/>
          </a:p>
          <a:p>
            <a:pPr lvl="1">
              <a:buFont typeface="Courier New,monospace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We switched to an online based storage for profile info and </a:t>
            </a:r>
            <a:r>
              <a:rPr lang="en-US" err="1">
                <a:solidFill>
                  <a:srgbClr val="262626"/>
                </a:solidFill>
              </a:rPr>
              <a:t>schedual</a:t>
            </a:r>
            <a:r>
              <a:rPr lang="en-US">
                <a:solidFill>
                  <a:srgbClr val="262626"/>
                </a:solidFill>
              </a:rPr>
              <a:t> info instead of storing it locally.</a:t>
            </a:r>
          </a:p>
          <a:p>
            <a:r>
              <a:rPr lang="en-US" b="1" spc="0">
                <a:solidFill>
                  <a:srgbClr val="262626"/>
                </a:solidFill>
              </a:rPr>
              <a:t>Notifications:</a:t>
            </a:r>
          </a:p>
          <a:p>
            <a:pPr lvl="1">
              <a:buFont typeface="Courier New,monospace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The app was supposed to give an android notification when an event was about to arrive 10 minutes before it happens this was scrapped.</a:t>
            </a:r>
          </a:p>
          <a:p>
            <a:r>
              <a:rPr lang="en-US" b="1" spc="0">
                <a:solidFill>
                  <a:srgbClr val="262626"/>
                </a:solidFill>
              </a:rPr>
              <a:t>Time restrictions:</a:t>
            </a:r>
          </a:p>
          <a:p>
            <a:pPr lvl="1">
              <a:buFont typeface="Courier New,monospace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We were originally going to restrict users from adding conflicting times on events. Due to the pacing we had to scrap this and left it in the hands of the user.</a:t>
            </a:r>
            <a:endParaRPr lang="en-US" spc="0">
              <a:solidFill>
                <a:srgbClr val="26262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4B339-9ED5-68C9-2F93-501CD762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33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5F1E4-FC99-F781-BBFD-2259BBC2D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2651540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837402-31DC-489A-C2D3-75E5390F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FCC55-279F-F53A-BDB3-F6E16F4C3FAC}"/>
              </a:ext>
            </a:extLst>
          </p:cNvPr>
          <p:cNvSpPr txBox="1"/>
          <p:nvPr/>
        </p:nvSpPr>
        <p:spPr>
          <a:xfrm>
            <a:off x="257592" y="1107850"/>
            <a:ext cx="1011381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Future Features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6E0867-9101-C197-425F-0CDEE6E8A026}"/>
              </a:ext>
            </a:extLst>
          </p:cNvPr>
          <p:cNvSpPr>
            <a:spLocks noChangeAspect="1"/>
          </p:cNvSpPr>
          <p:nvPr/>
        </p:nvSpPr>
        <p:spPr>
          <a:xfrm>
            <a:off x="508246" y="2585362"/>
            <a:ext cx="1489889" cy="14453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A64F36-A41B-CC26-18EA-9A60D116726A}"/>
              </a:ext>
            </a:extLst>
          </p:cNvPr>
          <p:cNvSpPr txBox="1"/>
          <p:nvPr/>
        </p:nvSpPr>
        <p:spPr>
          <a:xfrm>
            <a:off x="138545" y="4479635"/>
            <a:ext cx="22321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Indoor Navigation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E12B7-38A6-31CB-4A95-69DC1C44383F}"/>
              </a:ext>
            </a:extLst>
          </p:cNvPr>
          <p:cNvSpPr txBox="1"/>
          <p:nvPr/>
        </p:nvSpPr>
        <p:spPr>
          <a:xfrm>
            <a:off x="2869430" y="447809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CWU</a:t>
            </a:r>
          </a:p>
          <a:p>
            <a:pPr algn="ctr"/>
            <a:r>
              <a:rPr lang="en-US"/>
              <a:t>Event Integration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188682-4C1C-4B4C-1C43-87E69902D4EB}"/>
              </a:ext>
            </a:extLst>
          </p:cNvPr>
          <p:cNvSpPr txBox="1"/>
          <p:nvPr/>
        </p:nvSpPr>
        <p:spPr>
          <a:xfrm>
            <a:off x="6179128" y="4478098"/>
            <a:ext cx="21197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Multi-Modal Routing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C4EF3-CD94-407A-C89D-729841B5995D}"/>
              </a:ext>
            </a:extLst>
          </p:cNvPr>
          <p:cNvSpPr txBox="1"/>
          <p:nvPr/>
        </p:nvSpPr>
        <p:spPr>
          <a:xfrm>
            <a:off x="9150158" y="4478097"/>
            <a:ext cx="21428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Virtual </a:t>
            </a:r>
          </a:p>
          <a:p>
            <a:pPr algn="ctr"/>
            <a:r>
              <a:rPr lang="en-US"/>
              <a:t>Campus Tour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216FE0-2189-37F0-1EB5-E2623FF0F4C0}"/>
              </a:ext>
            </a:extLst>
          </p:cNvPr>
          <p:cNvSpPr>
            <a:spLocks noChangeAspect="1"/>
          </p:cNvSpPr>
          <p:nvPr/>
        </p:nvSpPr>
        <p:spPr>
          <a:xfrm>
            <a:off x="3494669" y="2600755"/>
            <a:ext cx="1489889" cy="144534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F0C1EB7-F999-768F-18BB-ED7DAAF1598C}"/>
              </a:ext>
            </a:extLst>
          </p:cNvPr>
          <p:cNvSpPr>
            <a:spLocks noChangeAspect="1"/>
          </p:cNvSpPr>
          <p:nvPr/>
        </p:nvSpPr>
        <p:spPr>
          <a:xfrm>
            <a:off x="6488791" y="2593059"/>
            <a:ext cx="1489889" cy="144534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0BB5E4C-5F43-CF49-8F14-DF93501D42DB}"/>
              </a:ext>
            </a:extLst>
          </p:cNvPr>
          <p:cNvSpPr>
            <a:spLocks noChangeAspect="1"/>
          </p:cNvSpPr>
          <p:nvPr/>
        </p:nvSpPr>
        <p:spPr>
          <a:xfrm>
            <a:off x="9475214" y="2608451"/>
            <a:ext cx="1489889" cy="144534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B51340B-428A-F326-3A69-D88BCC900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911" y="2881488"/>
            <a:ext cx="874889" cy="8974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E6105D-6B2C-D094-99B7-42AA5D836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0" y="2897010"/>
            <a:ext cx="857956" cy="8805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7C6DE9-4A2F-15F7-EB51-BCB0469EA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111" y="2785533"/>
            <a:ext cx="1083734" cy="10837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D9FC421-951A-B78B-21DF-D53E3844F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22" y="2812344"/>
            <a:ext cx="1049867" cy="103857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258B7-9477-9241-4E27-CC6837A64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348155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3" grpId="0"/>
      <p:bldP spid="14" grpId="0"/>
      <p:bldP spid="15" grpId="0"/>
      <p:bldP spid="19" grpId="0" animBg="1"/>
      <p:bldP spid="22" grpId="0" animBg="1"/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918A4-B12E-01C8-2070-68B6EDC6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5E3F6-B84A-FA53-23BB-F3BFDAA5C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D2FB8-904B-C46C-8587-A641510EC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35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969C5-08BD-0B4E-1193-B0C3BB972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4065327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55C5-2D7A-AD94-A6D7-603E12A5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07C91-E8D9-A7B1-2804-58C20EE9D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D4D82-6B05-1F7A-5F01-4E54F1DF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36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8C36E-ED08-89F3-1EF5-4DFF3292A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256292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C568-2527-2729-4265-F05F8A85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We Solve These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20C4F-8529-FA52-998D-9CABAE137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Interactive Campus Map:</a:t>
            </a:r>
            <a:endParaRPr lang="en-US"/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  <a:ea typeface="+mn-lt"/>
                <a:cs typeface="+mn-lt"/>
              </a:rPr>
              <a:t>Real-time directions to classrooms, buildings, and events.</a:t>
            </a:r>
            <a:endParaRPr lang="en-US" spc="10">
              <a:solidFill>
                <a:srgbClr val="000000"/>
              </a:solidFill>
            </a:endParaRP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  <a:ea typeface="+mn-lt"/>
                <a:cs typeface="+mn-lt"/>
              </a:rPr>
              <a:t>Searchable locations for easy navigation.</a:t>
            </a:r>
            <a:endParaRPr lang="en-US" spc="10">
              <a:solidFill>
                <a:srgbClr val="000000"/>
              </a:solidFill>
            </a:endParaRPr>
          </a:p>
          <a:p>
            <a:r>
              <a:rPr lang="en-US" b="1" spc="0">
                <a:solidFill>
                  <a:srgbClr val="262626"/>
                </a:solidFill>
              </a:rPr>
              <a:t>User-Friendly Design:</a:t>
            </a:r>
          </a:p>
          <a:p>
            <a:pPr lvl="1">
              <a:buFont typeface="Courier New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Simple, intuitive interface for any student.</a:t>
            </a:r>
            <a:endParaRPr lang="en-US" spc="0">
              <a:solidFill>
                <a:srgbClr val="262626"/>
              </a:solidFill>
            </a:endParaRPr>
          </a:p>
          <a:p>
            <a:pPr lvl="1">
              <a:buFont typeface="Courier New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Key information available at a glance.</a:t>
            </a:r>
          </a:p>
          <a:p>
            <a:r>
              <a:rPr lang="en-US" b="1" spc="0">
                <a:solidFill>
                  <a:srgbClr val="262626"/>
                </a:solidFill>
              </a:rPr>
              <a:t>Centralized Tool</a:t>
            </a:r>
          </a:p>
          <a:p>
            <a:pPr lvl="1">
              <a:buFont typeface="Courier New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Combines navigation and scheduling into one app.</a:t>
            </a:r>
            <a:endParaRPr lang="en-US" spc="0">
              <a:solidFill>
                <a:srgbClr val="262626"/>
              </a:solidFill>
            </a:endParaRPr>
          </a:p>
          <a:p>
            <a:pPr lvl="1">
              <a:buFont typeface="Courier New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Reduces stress and saves time for busy students.</a:t>
            </a:r>
          </a:p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8D1F6-6702-FE2C-E0AD-4009D6B1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B0784-7867-3E9B-C18A-D86D79CD1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130406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4822-B914-BB5D-DD30-CFB21943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03655-E16E-1AD8-FF99-C4C450566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Components of the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5AF2D-BD06-1E95-9563-F4752B0AE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6F4F2-6EE3-55F5-1538-B403F81E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2399803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66C3F-28DA-C757-C4A0-3C54E835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 Page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73ED4-79DA-70EE-CFC6-4B3C27351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spc="0">
                <a:solidFill>
                  <a:srgbClr val="262626"/>
                </a:solidFill>
              </a:rPr>
              <a:t>Simplicity – Simple UI to convey information:</a:t>
            </a:r>
          </a:p>
          <a:p>
            <a:pPr lvl="1">
              <a:buFont typeface="Courier New,monospace" pitchFamily="34" charset="0"/>
              <a:buChar char="o"/>
            </a:pPr>
            <a:r>
              <a:rPr lang="en-US">
                <a:solidFill>
                  <a:srgbClr val="262626"/>
                </a:solidFill>
                <a:ea typeface="+mn-lt"/>
                <a:cs typeface="+mn-lt"/>
              </a:rPr>
              <a:t>The homepage features a clean, minimalistic design to avoid overwhelming users.</a:t>
            </a:r>
            <a:endParaRPr lang="en-US" spc="0">
              <a:solidFill>
                <a:srgbClr val="262626"/>
              </a:solidFill>
            </a:endParaRPr>
          </a:p>
          <a:p>
            <a:pPr lvl="1">
              <a:buFont typeface="Courier New,monospace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Key information (e.g., next class, directions) is displayed prominently.</a:t>
            </a:r>
          </a:p>
          <a:p>
            <a:pPr lvl="1">
              <a:buFont typeface="Courier New,monospace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Intuitive buttons guide user through the UI.</a:t>
            </a:r>
          </a:p>
          <a:p>
            <a:r>
              <a:rPr lang="en-US" b="1" spc="0">
                <a:solidFill>
                  <a:srgbClr val="262626"/>
                </a:solidFill>
              </a:rPr>
              <a:t>Legibility – Easy to understand on first glance:</a:t>
            </a:r>
          </a:p>
          <a:p>
            <a:pPr lvl="1">
              <a:buFont typeface="Courier New,monospace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Large clearly legible fonts and high-contrast colors ensure readability.</a:t>
            </a:r>
            <a:endParaRPr lang="en-US" spc="0">
              <a:solidFill>
                <a:srgbClr val="262626"/>
              </a:solidFill>
            </a:endParaRPr>
          </a:p>
          <a:p>
            <a:pPr lvl="1">
              <a:buFont typeface="Courier New,monospace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Most relevant information is prioritized in the visual design</a:t>
            </a:r>
          </a:p>
          <a:p>
            <a:r>
              <a:rPr lang="en-US" b="1">
                <a:solidFill>
                  <a:srgbClr val="262626"/>
                </a:solidFill>
              </a:rPr>
              <a:t>Accessibility – Daily information is available immediately:</a:t>
            </a:r>
            <a:endParaRPr lang="en-US" b="1" spc="0">
              <a:solidFill>
                <a:srgbClr val="262626"/>
              </a:solidFill>
            </a:endParaRPr>
          </a:p>
          <a:p>
            <a:pPr lvl="1">
              <a:buFont typeface="Courier New,monospace" pitchFamily="34" charset="0"/>
              <a:buChar char="o"/>
            </a:pPr>
            <a:r>
              <a:rPr lang="en-US" spc="10">
                <a:solidFill>
                  <a:srgbClr val="262626"/>
                </a:solidFill>
              </a:rPr>
              <a:t>Infromation is available as soon as the app is opened.</a:t>
            </a:r>
          </a:p>
          <a:p>
            <a:pPr lvl="1">
              <a:buFont typeface="Courier New,monospace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Show a simple breakdown of the user's day.</a:t>
            </a:r>
          </a:p>
          <a:p>
            <a:r>
              <a:rPr lang="en-US" b="1">
                <a:solidFill>
                  <a:srgbClr val="262626"/>
                </a:solidFill>
              </a:rPr>
              <a:t>Logical Flow – The design should convey its usage to the user:</a:t>
            </a:r>
            <a:endParaRPr lang="en-US" b="1" spc="0">
              <a:solidFill>
                <a:srgbClr val="262626"/>
              </a:solidFill>
            </a:endParaRPr>
          </a:p>
          <a:p>
            <a:pPr lvl="1">
              <a:buFont typeface="Courier New,monospace" pitchFamily="34" charset="0"/>
              <a:buChar char="o"/>
            </a:pPr>
            <a:r>
              <a:rPr lang="en-US" spc="10">
                <a:solidFill>
                  <a:srgbClr val="262626"/>
                </a:solidFill>
              </a:rPr>
              <a:t>Clear call to action with automatic pathing to next event</a:t>
            </a:r>
          </a:p>
          <a:p>
            <a:endParaRPr lang="en-US" b="1">
              <a:solidFill>
                <a:srgbClr val="262626"/>
              </a:solidFill>
            </a:endParaRPr>
          </a:p>
          <a:p>
            <a:pPr lvl="1">
              <a:buFont typeface="Courier New,monospace" pitchFamily="34" charset="0"/>
              <a:buChar char="o"/>
            </a:pPr>
            <a:endParaRPr lang="en-US">
              <a:solidFill>
                <a:srgbClr val="26262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A0D1C-C9DD-BB0E-0F2D-7E8B2C75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B7765-E988-0068-45E7-3BED09941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574241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C6B99-516E-C46C-043D-499BEB34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4534047" cy="1325562"/>
          </a:xfrm>
        </p:spPr>
        <p:txBody>
          <a:bodyPr>
            <a:normAutofit/>
          </a:bodyPr>
          <a:lstStyle/>
          <a:p>
            <a:r>
              <a:rPr lang="en-US"/>
              <a:t>Home Page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D6A05-21FE-3224-58DF-51CC2D6E9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74" y="2325158"/>
            <a:ext cx="5246567" cy="386487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/>
              <a:t>Path</a:t>
            </a:r>
            <a:r>
              <a:rPr lang="en-US" b="1" spc="10"/>
              <a:t> – Guiding User to next event</a:t>
            </a:r>
            <a:r>
              <a:rPr lang="en-US" b="1"/>
              <a:t>: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</a:rPr>
              <a:t>Includes real-time navigation that updates with user position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</a:rPr>
              <a:t>Will automatically switch to new destination after the previous event has elapsed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000000"/>
                </a:solidFill>
              </a:rPr>
              <a:t>Shows approximate time to destination</a:t>
            </a:r>
          </a:p>
          <a:p>
            <a:r>
              <a:rPr lang="en-US" b="1" spc="10">
                <a:solidFill>
                  <a:srgbClr val="262626"/>
                </a:solidFill>
              </a:rPr>
              <a:t>Events – Listed in order of current relevance</a:t>
            </a:r>
          </a:p>
          <a:p>
            <a:pPr lvl="1">
              <a:buFont typeface="Courier New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Listed in chronological order</a:t>
            </a:r>
          </a:p>
          <a:p>
            <a:pPr lvl="1">
              <a:buFont typeface="Courier New" pitchFamily="34" charset="0"/>
              <a:buChar char="o"/>
            </a:pPr>
            <a:r>
              <a:rPr lang="en-US">
                <a:solidFill>
                  <a:srgbClr val="262626"/>
                </a:solidFill>
              </a:rPr>
              <a:t>Excludes already past events</a:t>
            </a:r>
          </a:p>
          <a:p>
            <a:r>
              <a:rPr lang="en-US" b="1" spc="10">
                <a:solidFill>
                  <a:srgbClr val="262626"/>
                </a:solidFill>
              </a:rPr>
              <a:t>Times – Listed above each event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>
                <a:solidFill>
                  <a:srgbClr val="262626"/>
                </a:solidFill>
              </a:rPr>
              <a:t>Shows more detailed information about start time.</a:t>
            </a:r>
          </a:p>
        </p:txBody>
      </p:sp>
      <p:pic>
        <p:nvPicPr>
          <p:cNvPr id="4" name="Picture 3" descr="A map with a blue line&#10;&#10;AI-generated content may be incorrect.">
            <a:extLst>
              <a:ext uri="{FF2B5EF4-FFF2-40B4-BE49-F238E27FC236}">
                <a16:creationId xmlns:a16="http://schemas.microsoft.com/office/drawing/2014/main" id="{A2E2E015-910F-D034-AA8D-75948FFA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770" y="661484"/>
            <a:ext cx="2490763" cy="55350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98251-7A05-2FB2-3223-C90871F54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FE8CB-78A4-154A-0C82-00529E2E0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297332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2759C-2561-4364-473D-69BE547C5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Locations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9EBD8-7A89-5C78-69DC-0A4A31569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/>
              <a:t>What are the user's location needs</a:t>
            </a:r>
            <a:r>
              <a:rPr lang="en-US" sz="2400"/>
              <a:t>?</a:t>
            </a:r>
          </a:p>
          <a:p>
            <a:pPr lvl="1">
              <a:buFont typeface="Courier New" pitchFamily="34" charset="0"/>
              <a:buChar char="o"/>
            </a:pPr>
            <a:r>
              <a:rPr lang="en-US" sz="2200" spc="10">
                <a:solidFill>
                  <a:srgbClr val="000000"/>
                </a:solidFill>
              </a:rPr>
              <a:t>See a list of all locations on campus</a:t>
            </a:r>
          </a:p>
          <a:p>
            <a:pPr lvl="1">
              <a:buFont typeface="Courier New" pitchFamily="34" charset="0"/>
              <a:buChar char="o"/>
            </a:pPr>
            <a:r>
              <a:rPr lang="en-US" sz="2400" spc="10">
                <a:solidFill>
                  <a:srgbClr val="000000"/>
                </a:solidFill>
              </a:rPr>
              <a:t>Learn about and view locations on campus</a:t>
            </a:r>
          </a:p>
          <a:p>
            <a:pPr lvl="1">
              <a:buFont typeface="Courier New" pitchFamily="34" charset="0"/>
              <a:buChar char="o"/>
            </a:pPr>
            <a:r>
              <a:rPr lang="en-US" sz="2400" spc="10">
                <a:solidFill>
                  <a:srgbClr val="000000"/>
                </a:solidFill>
              </a:rPr>
              <a:t>Navigate to any location on campus</a:t>
            </a:r>
          </a:p>
          <a:p>
            <a:pPr lvl="1">
              <a:buFont typeface="Courier New" pitchFamily="34" charset="0"/>
              <a:buChar char="o"/>
            </a:pPr>
            <a:r>
              <a:rPr lang="en-US" sz="2400" spc="10">
                <a:solidFill>
                  <a:srgbClr val="000000"/>
                </a:solidFill>
              </a:rPr>
              <a:t>Track/identify their favorite locations</a:t>
            </a:r>
          </a:p>
          <a:p>
            <a:r>
              <a:rPr lang="en-US" sz="2400" b="1">
                <a:solidFill>
                  <a:srgbClr val="000000"/>
                </a:solidFill>
              </a:rPr>
              <a:t>How can we meet these needs?</a:t>
            </a:r>
          </a:p>
          <a:p>
            <a:pPr lvl="1">
              <a:buFont typeface="Courier New" pitchFamily="34" charset="0"/>
              <a:buChar char="o"/>
            </a:pPr>
            <a:r>
              <a:rPr lang="en-US" sz="2400" spc="10">
                <a:solidFill>
                  <a:srgbClr val="000000"/>
                </a:solidFill>
              </a:rPr>
              <a:t>List locations on campus</a:t>
            </a:r>
          </a:p>
          <a:p>
            <a:pPr lvl="1">
              <a:buFont typeface="Courier New" pitchFamily="34" charset="0"/>
              <a:buChar char="o"/>
            </a:pPr>
            <a:r>
              <a:rPr lang="en-US" sz="2400" spc="10">
                <a:solidFill>
                  <a:srgbClr val="000000"/>
                </a:solidFill>
              </a:rPr>
              <a:t>Provide information about each location</a:t>
            </a:r>
          </a:p>
          <a:p>
            <a:pPr lvl="1">
              <a:buFont typeface="Courier New" pitchFamily="34" charset="0"/>
              <a:buChar char="o"/>
            </a:pPr>
            <a:r>
              <a:rPr lang="en-US" sz="2400" spc="10">
                <a:solidFill>
                  <a:srgbClr val="000000"/>
                </a:solidFill>
              </a:rPr>
              <a:t>Allow the user to "favorite" a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AA587-4EA6-811F-866B-2A6CA0074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3CAEE-A2EB-5F64-D2C8-B27A9DF30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1541825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203AB-DABB-EE46-1986-96BD9D240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71905"/>
            <a:ext cx="2834641" cy="1331707"/>
          </a:xfrm>
        </p:spPr>
        <p:txBody>
          <a:bodyPr/>
          <a:lstStyle/>
          <a:p>
            <a:r>
              <a:rPr lang="en-US"/>
              <a:t>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9250A-2935-B737-A2A4-EE332D4E9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4162" y="1845912"/>
            <a:ext cx="6415462" cy="4346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</a:pPr>
            <a:endParaRPr lang="en-US" sz="2400"/>
          </a:p>
          <a:p>
            <a:pPr>
              <a:lnSpc>
                <a:spcPct val="100000"/>
              </a:lnSpc>
            </a:pPr>
            <a:r>
              <a:rPr lang="en-US" sz="2400"/>
              <a:t>Location information is needed to navigate to locations</a:t>
            </a:r>
          </a:p>
          <a:p>
            <a:pPr>
              <a:lnSpc>
                <a:spcPct val="100000"/>
              </a:lnSpc>
            </a:pPr>
            <a:r>
              <a:rPr lang="en-US" sz="2400"/>
              <a:t>App stores </a:t>
            </a:r>
            <a:r>
              <a:rPr lang="en-US" sz="2400" spc="10">
                <a:solidFill>
                  <a:srgbClr val="000000"/>
                </a:solidFill>
              </a:rPr>
              <a:t>location </a:t>
            </a:r>
            <a:r>
              <a:rPr lang="en-US" sz="2400">
                <a:solidFill>
                  <a:srgbClr val="000000"/>
                </a:solidFill>
              </a:rPr>
              <a:t>information locally</a:t>
            </a:r>
            <a:endParaRPr lang="en-US" sz="2400"/>
          </a:p>
          <a:p>
            <a:pPr>
              <a:lnSpc>
                <a:spcPct val="100000"/>
              </a:lnSpc>
            </a:pPr>
            <a:r>
              <a:rPr lang="en-US" sz="2400"/>
              <a:t>Locations are searchable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sz="2400"/>
              <a:t>Locations page shows favorited and all locations</a:t>
            </a:r>
          </a:p>
        </p:txBody>
      </p:sp>
      <p:pic>
        <p:nvPicPr>
          <p:cNvPr id="5" name="Content Placeholder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623D82-DE93-2B28-FB78-F7A0466AD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894" y="227878"/>
            <a:ext cx="1990725" cy="1619250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7CD7C973-13EC-1C4B-38C8-D01C67B33CAC}"/>
              </a:ext>
            </a:extLst>
          </p:cNvPr>
          <p:cNvSpPr/>
          <p:nvPr/>
        </p:nvSpPr>
        <p:spPr>
          <a:xfrm>
            <a:off x="6507436" y="375154"/>
            <a:ext cx="1369390" cy="50799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EA4563EB-4B54-AB9F-1246-C496BCF6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722" y="197734"/>
            <a:ext cx="3178771" cy="64770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1F247-B21B-135B-38A1-DB27D7DA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F0188-97A6-F83B-1171-FFC129233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CatMap™</a:t>
            </a:r>
          </a:p>
        </p:txBody>
      </p:sp>
    </p:spTree>
    <p:extLst>
      <p:ext uri="{BB962C8B-B14F-4D97-AF65-F5344CB8AC3E}">
        <p14:creationId xmlns:p14="http://schemas.microsoft.com/office/powerpoint/2010/main" val="146084165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B3128B04ED584387DC1D1C523EA8B3" ma:contentTypeVersion="13" ma:contentTypeDescription="Create a new document." ma:contentTypeScope="" ma:versionID="a0330dd92728d8e797c71a2db4016b00">
  <xsd:schema xmlns:xsd="http://www.w3.org/2001/XMLSchema" xmlns:xs="http://www.w3.org/2001/XMLSchema" xmlns:p="http://schemas.microsoft.com/office/2006/metadata/properties" xmlns:ns3="27042734-766c-4009-b692-846283eaecea" xmlns:ns4="b86d4730-9462-4e3c-9ad1-b39cc9d0625a" targetNamespace="http://schemas.microsoft.com/office/2006/metadata/properties" ma:root="true" ma:fieldsID="bbe55362ebe123ba542b58751beb102b" ns3:_="" ns4:_="">
    <xsd:import namespace="27042734-766c-4009-b692-846283eaecea"/>
    <xsd:import namespace="b86d4730-9462-4e3c-9ad1-b39cc9d0625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042734-766c-4009-b692-846283eaec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6d4730-9462-4e3c-9ad1-b39cc9d0625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7042734-766c-4009-b692-846283eaecea" xsi:nil="true"/>
  </documentManagement>
</p:properties>
</file>

<file path=customXml/itemProps1.xml><?xml version="1.0" encoding="utf-8"?>
<ds:datastoreItem xmlns:ds="http://schemas.openxmlformats.org/officeDocument/2006/customXml" ds:itemID="{107F7EB3-05CD-4E7D-8B0E-7CE4BB4C81C5}">
  <ds:schemaRefs>
    <ds:schemaRef ds:uri="27042734-766c-4009-b692-846283eaecea"/>
    <ds:schemaRef ds:uri="b86d4730-9462-4e3c-9ad1-b39cc9d0625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A230A44-8959-4C53-AD12-2FA84BF596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E94AC9-0580-4FE6-B84F-BB528013D719}">
  <ds:schemaRefs>
    <ds:schemaRef ds:uri="27042734-766c-4009-b692-846283eaecea"/>
    <ds:schemaRef ds:uri="b86d4730-9462-4e3c-9ad1-b39cc9d0625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View</vt:lpstr>
      <vt:lpstr>Cat Map</vt:lpstr>
      <vt:lpstr>Introduction</vt:lpstr>
      <vt:lpstr>Who We're Helping</vt:lpstr>
      <vt:lpstr>How We Solve These Problems</vt:lpstr>
      <vt:lpstr>Core Features</vt:lpstr>
      <vt:lpstr>Home Page Objectives</vt:lpstr>
      <vt:lpstr>Home Page Features</vt:lpstr>
      <vt:lpstr>Locations Objectives</vt:lpstr>
      <vt:lpstr>Locations</vt:lpstr>
      <vt:lpstr>Location Details</vt:lpstr>
      <vt:lpstr>Favorite Locations</vt:lpstr>
      <vt:lpstr>Schedule Objectives</vt:lpstr>
      <vt:lpstr>Viewing Schedule</vt:lpstr>
      <vt:lpstr>Add Event / Add class</vt:lpstr>
      <vt:lpstr>Edit / Add Functionality</vt:lpstr>
      <vt:lpstr>Editing Event / Edit Class</vt:lpstr>
      <vt:lpstr>Class Objectives</vt:lpstr>
      <vt:lpstr>Class Manager</vt:lpstr>
      <vt:lpstr>Account System Objectives</vt:lpstr>
      <vt:lpstr>Account System Features</vt:lpstr>
      <vt:lpstr>Account System Features</vt:lpstr>
      <vt:lpstr>Account System Features</vt:lpstr>
      <vt:lpstr>Account System Features</vt:lpstr>
      <vt:lpstr>Dynamic &amp; Secure  Profile Management</vt:lpstr>
      <vt:lpstr>Dark Mode</vt:lpstr>
      <vt:lpstr>External Dependencies</vt:lpstr>
      <vt:lpstr>Data Storage and Transmission</vt:lpstr>
      <vt:lpstr>PowerPoint Presentation</vt:lpstr>
      <vt:lpstr>Project Timeline</vt:lpstr>
      <vt:lpstr>Project Inception</vt:lpstr>
      <vt:lpstr>How The Project Changed</vt:lpstr>
      <vt:lpstr>Features We Lost</vt:lpstr>
      <vt:lpstr>Features we Lost (Continued)</vt:lpstr>
      <vt:lpstr>PowerPoint Presentation</vt:lpstr>
      <vt:lpstr>Live Demo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Devlin Hamill</dc:creator>
  <cp:revision>2</cp:revision>
  <dcterms:created xsi:type="dcterms:W3CDTF">2025-02-01T02:10:57Z</dcterms:created>
  <dcterms:modified xsi:type="dcterms:W3CDTF">2025-03-19T06:47:06Z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0x01010036B3128B04ED584387DC1D1C523EA8B3</vt:lpwstr>
  </property>
</Properties>
</file>